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7" r:id="rId2"/>
    <p:sldId id="258" r:id="rId3"/>
    <p:sldId id="259" r:id="rId4"/>
    <p:sldId id="284" r:id="rId5"/>
    <p:sldId id="261" r:id="rId6"/>
    <p:sldId id="262" r:id="rId7"/>
    <p:sldId id="263" r:id="rId8"/>
    <p:sldId id="264" r:id="rId9"/>
    <p:sldId id="266" r:id="rId10"/>
    <p:sldId id="268" r:id="rId11"/>
    <p:sldId id="269" r:id="rId12"/>
    <p:sldId id="279" r:id="rId13"/>
    <p:sldId id="280" r:id="rId14"/>
    <p:sldId id="281" r:id="rId15"/>
    <p:sldId id="292" r:id="rId16"/>
    <p:sldId id="293" r:id="rId17"/>
    <p:sldId id="297" r:id="rId18"/>
    <p:sldId id="302" r:id="rId19"/>
    <p:sldId id="298" r:id="rId20"/>
    <p:sldId id="299" r:id="rId21"/>
    <p:sldId id="300" r:id="rId22"/>
    <p:sldId id="301" r:id="rId23"/>
    <p:sldId id="294" r:id="rId24"/>
    <p:sldId id="295" r:id="rId25"/>
    <p:sldId id="296" r:id="rId26"/>
    <p:sldId id="282" r:id="rId2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440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Classeur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title>
      <c:tx>
        <c:rich>
          <a:bodyPr/>
          <a:lstStyle/>
          <a:p>
            <a:pPr>
              <a:defRPr/>
            </a:pPr>
            <a:r>
              <a:rPr lang="en-US" sz="2400" dirty="0" err="1"/>
              <a:t>Cas</a:t>
            </a:r>
            <a:r>
              <a:rPr lang="en-US" sz="2400" dirty="0"/>
              <a:t> </a:t>
            </a:r>
            <a:r>
              <a:rPr lang="en-US" sz="2400" dirty="0" err="1" smtClean="0"/>
              <a:t>confirmés</a:t>
            </a:r>
            <a:r>
              <a:rPr lang="en-US" sz="2400" dirty="0" smtClean="0"/>
              <a:t> par </a:t>
            </a:r>
            <a:r>
              <a:rPr lang="en-US" sz="2400" dirty="0" err="1" smtClean="0"/>
              <a:t>mois</a:t>
            </a:r>
            <a:r>
              <a:rPr lang="en-US" sz="2400" dirty="0" smtClean="0"/>
              <a:t> de rougeole 2008 à </a:t>
            </a:r>
            <a:r>
              <a:rPr lang="en-US" sz="2400" dirty="0" err="1" smtClean="0"/>
              <a:t>avril</a:t>
            </a:r>
            <a:r>
              <a:rPr lang="en-US" sz="2400" dirty="0" smtClean="0"/>
              <a:t> 2011</a:t>
            </a:r>
            <a:endParaRPr lang="en-US" sz="2400" dirty="0"/>
          </a:p>
        </c:rich>
      </c:tx>
    </c:title>
    <c:plotArea>
      <c:layout>
        <c:manualLayout>
          <c:layoutTarget val="inner"/>
          <c:xMode val="edge"/>
          <c:yMode val="edge"/>
          <c:x val="4.2341426071741115E-2"/>
          <c:y val="9.3505425006684448E-2"/>
          <c:w val="0.95746018782372944"/>
          <c:h val="0.79398150416376789"/>
        </c:manualLayout>
      </c:layout>
      <c:barChart>
        <c:barDir val="col"/>
        <c:grouping val="clustered"/>
        <c:ser>
          <c:idx val="0"/>
          <c:order val="0"/>
          <c:tx>
            <c:strRef>
              <c:f>Feuil1!$A$2</c:f>
              <c:strCache>
                <c:ptCount val="1"/>
                <c:pt idx="0">
                  <c:v>Cas confirmés</c:v>
                </c:pt>
              </c:strCache>
            </c:strRef>
          </c:tx>
          <c:spPr>
            <a:solidFill>
              <a:srgbClr val="C00000"/>
            </a:solidFill>
          </c:spPr>
          <c:trendline>
            <c:spPr>
              <a:ln w="25400">
                <a:solidFill>
                  <a:schemeClr val="accent1"/>
                </a:solidFill>
              </a:ln>
            </c:spPr>
            <c:trendlineType val="poly"/>
            <c:order val="4"/>
          </c:trendline>
          <c:cat>
            <c:strRef>
              <c:f>Feuil1!$B$1:$AN$1</c:f>
              <c:strCache>
                <c:ptCount val="39"/>
                <c:pt idx="0">
                  <c:v>'Janv08</c:v>
                </c:pt>
                <c:pt idx="1">
                  <c:v>'Fev08</c:v>
                </c:pt>
                <c:pt idx="2">
                  <c:v>'Mar08</c:v>
                </c:pt>
                <c:pt idx="3">
                  <c:v>'Avril08</c:v>
                </c:pt>
                <c:pt idx="4">
                  <c:v>'Mai08</c:v>
                </c:pt>
                <c:pt idx="5">
                  <c:v>'Jui08</c:v>
                </c:pt>
                <c:pt idx="6">
                  <c:v>'Juil</c:v>
                </c:pt>
                <c:pt idx="7">
                  <c:v>'Aou08</c:v>
                </c:pt>
                <c:pt idx="8">
                  <c:v>'Sept08</c:v>
                </c:pt>
                <c:pt idx="9">
                  <c:v>'Oct08</c:v>
                </c:pt>
                <c:pt idx="10">
                  <c:v>'Nov08</c:v>
                </c:pt>
                <c:pt idx="11">
                  <c:v>'Janv 09</c:v>
                </c:pt>
                <c:pt idx="12">
                  <c:v>'Fév09</c:v>
                </c:pt>
                <c:pt idx="13">
                  <c:v>'Mar09</c:v>
                </c:pt>
                <c:pt idx="15">
                  <c:v>'MAI09</c:v>
                </c:pt>
                <c:pt idx="16">
                  <c:v>'Juin09</c:v>
                </c:pt>
                <c:pt idx="17">
                  <c:v>'Juil09</c:v>
                </c:pt>
                <c:pt idx="18">
                  <c:v>'Aout</c:v>
                </c:pt>
                <c:pt idx="19">
                  <c:v>'Sept09</c:v>
                </c:pt>
                <c:pt idx="20">
                  <c:v>'Oct09</c:v>
                </c:pt>
                <c:pt idx="21">
                  <c:v>'Nov09</c:v>
                </c:pt>
                <c:pt idx="22">
                  <c:v>'Dec09</c:v>
                </c:pt>
                <c:pt idx="23">
                  <c:v>'Jan10</c:v>
                </c:pt>
                <c:pt idx="24">
                  <c:v>Fev10</c:v>
                </c:pt>
                <c:pt idx="25">
                  <c:v>Mar10</c:v>
                </c:pt>
                <c:pt idx="26">
                  <c:v>Avr10</c:v>
                </c:pt>
                <c:pt idx="27">
                  <c:v>Mai10</c:v>
                </c:pt>
                <c:pt idx="28">
                  <c:v>Jui10</c:v>
                </c:pt>
                <c:pt idx="29">
                  <c:v>Jui10</c:v>
                </c:pt>
                <c:pt idx="30">
                  <c:v>Aou10</c:v>
                </c:pt>
                <c:pt idx="31">
                  <c:v>Sept</c:v>
                </c:pt>
                <c:pt idx="32">
                  <c:v>Oct10</c:v>
                </c:pt>
                <c:pt idx="33">
                  <c:v>Nov10</c:v>
                </c:pt>
                <c:pt idx="34">
                  <c:v>Dec10</c:v>
                </c:pt>
                <c:pt idx="35">
                  <c:v>Janv11</c:v>
                </c:pt>
                <c:pt idx="36">
                  <c:v>Fev11</c:v>
                </c:pt>
                <c:pt idx="37">
                  <c:v>Mar11</c:v>
                </c:pt>
                <c:pt idx="38">
                  <c:v>Avr11</c:v>
                </c:pt>
              </c:strCache>
            </c:strRef>
          </c:cat>
          <c:val>
            <c:numRef>
              <c:f>Feuil1!$B$2:$AN$2</c:f>
              <c:numCache>
                <c:formatCode>General</c:formatCode>
                <c:ptCount val="39"/>
                <c:pt idx="0">
                  <c:v>45</c:v>
                </c:pt>
                <c:pt idx="1">
                  <c:v>119</c:v>
                </c:pt>
                <c:pt idx="2">
                  <c:v>43</c:v>
                </c:pt>
                <c:pt idx="3">
                  <c:v>218</c:v>
                </c:pt>
                <c:pt idx="4">
                  <c:v>105</c:v>
                </c:pt>
                <c:pt idx="5">
                  <c:v>43</c:v>
                </c:pt>
                <c:pt idx="6">
                  <c:v>25</c:v>
                </c:pt>
                <c:pt idx="7">
                  <c:v>7</c:v>
                </c:pt>
                <c:pt idx="8">
                  <c:v>7</c:v>
                </c:pt>
                <c:pt idx="9">
                  <c:v>10</c:v>
                </c:pt>
                <c:pt idx="10">
                  <c:v>42</c:v>
                </c:pt>
                <c:pt idx="11">
                  <c:v>331</c:v>
                </c:pt>
                <c:pt idx="12">
                  <c:v>221</c:v>
                </c:pt>
                <c:pt idx="13">
                  <c:v>104</c:v>
                </c:pt>
                <c:pt idx="15">
                  <c:v>12</c:v>
                </c:pt>
                <c:pt idx="16">
                  <c:v>11</c:v>
                </c:pt>
                <c:pt idx="17">
                  <c:v>8</c:v>
                </c:pt>
                <c:pt idx="18">
                  <c:v>6</c:v>
                </c:pt>
                <c:pt idx="19">
                  <c:v>2</c:v>
                </c:pt>
                <c:pt idx="20">
                  <c:v>10</c:v>
                </c:pt>
                <c:pt idx="21">
                  <c:v>8</c:v>
                </c:pt>
                <c:pt idx="22">
                  <c:v>2</c:v>
                </c:pt>
                <c:pt idx="23">
                  <c:v>40</c:v>
                </c:pt>
                <c:pt idx="24">
                  <c:v>93</c:v>
                </c:pt>
                <c:pt idx="25">
                  <c:v>77</c:v>
                </c:pt>
                <c:pt idx="26">
                  <c:v>18</c:v>
                </c:pt>
                <c:pt idx="27">
                  <c:v>4</c:v>
                </c:pt>
                <c:pt idx="28">
                  <c:v>19</c:v>
                </c:pt>
                <c:pt idx="29">
                  <c:v>2</c:v>
                </c:pt>
                <c:pt idx="30">
                  <c:v>2</c:v>
                </c:pt>
                <c:pt idx="31">
                  <c:v>10</c:v>
                </c:pt>
                <c:pt idx="32">
                  <c:v>1</c:v>
                </c:pt>
                <c:pt idx="33">
                  <c:v>1</c:v>
                </c:pt>
                <c:pt idx="34">
                  <c:v>3</c:v>
                </c:pt>
                <c:pt idx="35">
                  <c:v>15</c:v>
                </c:pt>
                <c:pt idx="36">
                  <c:v>34</c:v>
                </c:pt>
                <c:pt idx="37">
                  <c:v>43</c:v>
                </c:pt>
                <c:pt idx="38">
                  <c:v>75</c:v>
                </c:pt>
              </c:numCache>
            </c:numRef>
          </c:val>
        </c:ser>
        <c:axId val="74049024"/>
        <c:axId val="74050560"/>
      </c:barChart>
      <c:catAx>
        <c:axId val="74049024"/>
        <c:scaling>
          <c:orientation val="minMax"/>
        </c:scaling>
        <c:axPos val="b"/>
        <c:tickLblPos val="nextTo"/>
        <c:spPr>
          <a:ln>
            <a:solidFill>
              <a:prstClr val="white"/>
            </a:solidFill>
          </a:ln>
        </c:spPr>
        <c:txPr>
          <a:bodyPr rot="-5400000" vert="horz"/>
          <a:lstStyle/>
          <a:p>
            <a:pPr>
              <a:defRPr sz="900" b="0">
                <a:latin typeface="Antique Olive" pitchFamily="34" charset="0"/>
                <a:cs typeface="Times New Roman" pitchFamily="18" charset="0"/>
              </a:defRPr>
            </a:pPr>
            <a:endParaRPr lang="fr-FR"/>
          </a:p>
        </c:txPr>
        <c:crossAx val="74050560"/>
        <c:crosses val="autoZero"/>
        <c:auto val="1"/>
        <c:lblAlgn val="ctr"/>
        <c:lblOffset val="100"/>
      </c:catAx>
      <c:valAx>
        <c:axId val="74050560"/>
        <c:scaling>
          <c:orientation val="minMax"/>
        </c:scaling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tickLblPos val="nextTo"/>
        <c:txPr>
          <a:bodyPr/>
          <a:lstStyle/>
          <a:p>
            <a:pPr>
              <a:defRPr sz="1200" b="1"/>
            </a:pPr>
            <a:endParaRPr lang="fr-FR"/>
          </a:p>
        </c:txPr>
        <c:crossAx val="74049024"/>
        <c:crosses val="autoZero"/>
        <c:crossBetween val="between"/>
      </c:valAx>
    </c:plotArea>
    <c:plotVisOnly val="1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045CEB-D5DA-40E5-9064-CC8D8E75A3D3}" type="datetimeFigureOut">
              <a:rPr lang="fr-FR" smtClean="0"/>
              <a:pPr/>
              <a:t>27/12/2011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737C65-0D2A-4361-918F-7FE56FA6140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6FD676-078F-45C2-B949-40C51679C1E6}" type="datetimeFigureOut">
              <a:rPr lang="fr-FR" smtClean="0"/>
              <a:pPr/>
              <a:t>27/12/2011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A68AD5-D204-489C-B5F6-79F404720E9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  <p:sp>
        <p:nvSpPr>
          <p:cNvPr id="3482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DBBF4C-B2B2-4F37-96F5-1F15377CE94E}" type="slidenum">
              <a:rPr lang="en-GB" smtClean="0"/>
              <a:pPr/>
              <a:t>4</a:t>
            </a:fld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F29147-8793-487E-BBED-F1ECCC4D0933}" type="slidenum">
              <a:rPr lang="en-US"/>
              <a:pPr/>
              <a:t>5</a:t>
            </a:fld>
            <a:endParaRPr lang="en-US"/>
          </a:p>
        </p:txBody>
      </p:sp>
      <p:sp>
        <p:nvSpPr>
          <p:cNvPr id="439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2625"/>
            <a:ext cx="4576763" cy="3432175"/>
          </a:xfrm>
          <a:ln/>
        </p:spPr>
      </p:sp>
      <p:sp>
        <p:nvSpPr>
          <p:cNvPr id="439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43400"/>
            <a:ext cx="5026025" cy="4117975"/>
          </a:xfrm>
        </p:spPr>
        <p:txBody>
          <a:bodyPr/>
          <a:lstStyle/>
          <a:p>
            <a:pPr>
              <a:buFontTx/>
              <a:buChar char="•"/>
            </a:pPr>
            <a:r>
              <a:rPr lang="en-GB" dirty="0"/>
              <a:t>Measles is one of the most contagious disease known to man. </a:t>
            </a:r>
          </a:p>
          <a:p>
            <a:pPr>
              <a:buFontTx/>
              <a:buChar char="•"/>
            </a:pPr>
            <a:r>
              <a:rPr lang="en-GB" dirty="0"/>
              <a:t>Just added the word measles in front and do something to distinguish the heading of the slide w/heading of pie chart</a:t>
            </a:r>
          </a:p>
          <a:p>
            <a:pPr>
              <a:buFontTx/>
              <a:buChar char="•"/>
            </a:pPr>
            <a:endParaRPr lang="en-GB" dirty="0"/>
          </a:p>
          <a:p>
            <a:endParaRPr lang="en-GB" dirty="0"/>
          </a:p>
          <a:p>
            <a:pPr>
              <a:buFontTx/>
              <a:buChar char="•"/>
            </a:pPr>
            <a:r>
              <a:rPr lang="en-GB" dirty="0"/>
              <a:t>Although national immunization programmes prevent over 80 million cases and 4.5 million deaths annually, it is estimated that over 30 million cases and 888 000 deaths still occur every year</a:t>
            </a:r>
            <a:r>
              <a:rPr lang="en-GB" b="1" dirty="0"/>
              <a:t> </a:t>
            </a:r>
            <a:endParaRPr lang="en-GB" dirty="0"/>
          </a:p>
          <a:p>
            <a:pPr>
              <a:buFontTx/>
              <a:buChar char="•"/>
            </a:pPr>
            <a:endParaRPr lang="en-GB" dirty="0"/>
          </a:p>
          <a:p>
            <a:pPr>
              <a:buFontTx/>
              <a:buChar char="•"/>
            </a:pPr>
            <a:r>
              <a:rPr lang="en-GB" dirty="0"/>
              <a:t> Most measles deaths occur in developing countries, half of them in Africa. Measles accounts for 9% of overall childhood mortality and </a:t>
            </a:r>
          </a:p>
          <a:p>
            <a:r>
              <a:rPr lang="en-GB" dirty="0"/>
              <a:t>40% of childhood mortality due to vaccine-preventable diseases.</a:t>
            </a:r>
            <a:endParaRPr lang="en-GB" sz="900" b="1" dirty="0"/>
          </a:p>
          <a:p>
            <a:endParaRPr lang="en-GB" dirty="0"/>
          </a:p>
          <a:p>
            <a:pPr>
              <a:buFontTx/>
              <a:buChar char="•"/>
            </a:pPr>
            <a:r>
              <a:rPr lang="en-GB" dirty="0"/>
              <a:t>20 countries account for 85% of the global measles mortality and 4 countries account for 50% of the measles mortality (DR Congo, India, Ethiopia and Nigeria)</a:t>
            </a:r>
          </a:p>
          <a:p>
            <a:pPr>
              <a:buFontTx/>
              <a:buChar char="•"/>
            </a:pPr>
            <a:endParaRPr lang="en-GB" dirty="0"/>
          </a:p>
          <a:p>
            <a:pPr>
              <a:buFontTx/>
              <a:buChar char="•"/>
            </a:pPr>
            <a:r>
              <a:rPr lang="en-GB" dirty="0"/>
              <a:t> The Global mortality reduction targets were Not achieved. However,</a:t>
            </a:r>
          </a:p>
          <a:p>
            <a:r>
              <a:rPr lang="en-GB" dirty="0"/>
              <a:t>  AMRO, EURO and WPRO achieved the measles MORTALITY reduction goals.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277" y="4344062"/>
            <a:ext cx="5485447" cy="411465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277" y="4344062"/>
            <a:ext cx="5485447" cy="411465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277" y="4344062"/>
            <a:ext cx="5485447" cy="411465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4A311-2F94-4A22-AEBE-2CAC8B4DB48D}" type="datetime1">
              <a:rPr lang="fr-FR" smtClean="0"/>
              <a:pPr/>
              <a:t>27/12/2011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6AEA-27E2-486E-90D8-05C7ECE5AE9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E3BE-4F3A-4FA3-AFAF-D1DB16D9D63A}" type="datetime1">
              <a:rPr lang="fr-FR" smtClean="0"/>
              <a:pPr/>
              <a:t>27/12/2011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6AEA-27E2-486E-90D8-05C7ECE5AE9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1BD0C-E4C9-44FE-88AD-3FDD83F8A54B}" type="datetime1">
              <a:rPr lang="fr-FR" smtClean="0"/>
              <a:pPr/>
              <a:t>27/12/2011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6AEA-27E2-486E-90D8-05C7ECE5AE9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50CB5-4125-4923-9B4C-8D343D402CFA}" type="datetime1">
              <a:rPr lang="fr-FR" smtClean="0"/>
              <a:pPr/>
              <a:t>27/12/2011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6AEA-27E2-486E-90D8-05C7ECE5AE9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06BFB-90CD-454E-B2A9-19C3DF610907}" type="datetime1">
              <a:rPr lang="fr-FR" smtClean="0"/>
              <a:pPr/>
              <a:t>27/12/2011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6AEA-27E2-486E-90D8-05C7ECE5AE9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42CD8-F4E6-4DD3-8CF4-C431530AC44A}" type="datetime1">
              <a:rPr lang="fr-FR" smtClean="0"/>
              <a:pPr/>
              <a:t>27/12/2011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6AEA-27E2-486E-90D8-05C7ECE5AE9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B583E-58DF-4325-9849-283E92D5D201}" type="datetime1">
              <a:rPr lang="fr-FR" smtClean="0"/>
              <a:pPr/>
              <a:t>27/12/2011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6AEA-27E2-486E-90D8-05C7ECE5AE9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57A4A-A3C3-4941-909E-653F0E5787A8}" type="datetime1">
              <a:rPr lang="fr-FR" smtClean="0"/>
              <a:pPr/>
              <a:t>27/12/2011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6AEA-27E2-486E-90D8-05C7ECE5AE9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65699-E15F-4CDB-8CCE-D0EACF3B3BDA}" type="datetime1">
              <a:rPr lang="fr-FR" smtClean="0"/>
              <a:pPr/>
              <a:t>27/12/2011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6AEA-27E2-486E-90D8-05C7ECE5AE9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9E97-A71A-4BD6-9024-0F7E6F82DBE7}" type="datetime1">
              <a:rPr lang="fr-FR" smtClean="0"/>
              <a:pPr/>
              <a:t>27/12/2011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6AEA-27E2-486E-90D8-05C7ECE5AE9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F0624-F7F7-45C0-8AFC-221B217E233D}" type="datetime1">
              <a:rPr lang="fr-FR" smtClean="0"/>
              <a:pPr/>
              <a:t>27/12/2011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6AEA-27E2-486E-90D8-05C7ECE5AE9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7D275-9AAA-435D-BBE3-6FDBD2B1EDDD}" type="datetime1">
              <a:rPr lang="fr-FR" smtClean="0"/>
              <a:pPr/>
              <a:t>27/12/2011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E6AEA-27E2-486E-90D8-05C7ECE5AE9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Feuille_Microsoft_Office_Excel_97-20031.xls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Feuille_Microsoft_Office_Excel_97-20032.xls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815290" cy="1655765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fr-FR" dirty="0" smtClean="0"/>
              <a:t>CAMPAGNE DE VACCINATION CONTRE LA ROUGEOLE AU BENIN EDITION 2011</a:t>
            </a:r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288E8-DFAE-407F-AA6E-677B317B5110}" type="datetime1">
              <a:rPr lang="fr-FR" smtClean="0"/>
              <a:pPr/>
              <a:t>27/12/2011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6AEA-27E2-486E-90D8-05C7ECE5AE94}" type="slidenum">
              <a:rPr lang="fr-FR" smtClean="0"/>
              <a:pPr/>
              <a:t>1</a:t>
            </a:fld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5000628" y="5715016"/>
            <a:ext cx="357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C00000"/>
                </a:solidFill>
              </a:rPr>
              <a:t>EQUIPE </a:t>
            </a:r>
            <a:r>
              <a:rPr lang="fr-FR" sz="2800" dirty="0" smtClean="0">
                <a:solidFill>
                  <a:srgbClr val="C00000"/>
                </a:solidFill>
              </a:rPr>
              <a:t>ANV-SSP</a:t>
            </a:r>
            <a:endParaRPr lang="fr-FR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7158" y="142876"/>
            <a:ext cx="8643998" cy="857232"/>
          </a:xfrm>
          <a:solidFill>
            <a:schemeClr val="bg1"/>
          </a:solidFill>
          <a:ln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Plan de présentation</a:t>
            </a:r>
            <a:endParaRPr lang="fr-FR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143536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fr-FR" sz="3000" dirty="0" smtClean="0"/>
              <a:t>Introduction </a:t>
            </a:r>
          </a:p>
          <a:p>
            <a:pPr>
              <a:spcBef>
                <a:spcPts val="1200"/>
              </a:spcBef>
            </a:pPr>
            <a:r>
              <a:rPr lang="fr-FR" sz="3000" dirty="0" smtClean="0"/>
              <a:t>Contexte et justification</a:t>
            </a:r>
          </a:p>
          <a:p>
            <a:pPr lvl="1">
              <a:spcBef>
                <a:spcPts val="1200"/>
              </a:spcBef>
            </a:pPr>
            <a:r>
              <a:rPr lang="fr-FR" sz="3000" dirty="0" smtClean="0">
                <a:solidFill>
                  <a:srgbClr val="C00000"/>
                </a:solidFill>
              </a:rPr>
              <a:t>Objectifs plan stratégique de lutte la rougeole</a:t>
            </a:r>
          </a:p>
          <a:p>
            <a:pPr lvl="1">
              <a:spcBef>
                <a:spcPts val="1200"/>
              </a:spcBef>
            </a:pPr>
            <a:r>
              <a:rPr lang="fr-FR" sz="3000" dirty="0" smtClean="0">
                <a:solidFill>
                  <a:srgbClr val="C00000"/>
                </a:solidFill>
              </a:rPr>
              <a:t>Activités de campagne de masse au Bénin</a:t>
            </a:r>
          </a:p>
          <a:p>
            <a:pPr lvl="1">
              <a:spcBef>
                <a:spcPts val="1200"/>
              </a:spcBef>
            </a:pPr>
            <a:r>
              <a:rPr lang="fr-FR" sz="3000" dirty="0" smtClean="0">
                <a:solidFill>
                  <a:srgbClr val="C00000"/>
                </a:solidFill>
              </a:rPr>
              <a:t>Leçons apprises campagnes rougeole au Bénin</a:t>
            </a:r>
          </a:p>
          <a:p>
            <a:pPr>
              <a:spcBef>
                <a:spcPts val="1200"/>
              </a:spcBef>
            </a:pPr>
            <a:r>
              <a:rPr lang="fr-FR" sz="3000" dirty="0" smtClean="0"/>
              <a:t>Eléments de micro planification</a:t>
            </a:r>
          </a:p>
          <a:p>
            <a:pPr>
              <a:spcBef>
                <a:spcPts val="1200"/>
              </a:spcBef>
            </a:pPr>
            <a:r>
              <a:rPr lang="fr-FR" sz="3000" dirty="0" smtClean="0"/>
              <a:t>Budget et répartition des coûts</a:t>
            </a:r>
          </a:p>
          <a:p>
            <a:pPr>
              <a:spcBef>
                <a:spcPts val="1200"/>
              </a:spcBef>
            </a:pPr>
            <a:r>
              <a:rPr lang="fr-FR" sz="3000" dirty="0" smtClean="0"/>
              <a:t>Conclusion </a:t>
            </a:r>
            <a:endParaRPr lang="fr-FR" sz="300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4470D-DC56-4C82-9C0A-CB0FA37FC5BC}" type="datetime1">
              <a:rPr lang="fr-FR" smtClean="0"/>
              <a:pPr/>
              <a:t>27/12/2011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6AEA-27E2-486E-90D8-05C7ECE5AE94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219077"/>
            <a:ext cx="8501122" cy="1138221"/>
          </a:xfrm>
          <a:solidFill>
            <a:schemeClr val="bg1"/>
          </a:solidFill>
          <a:ln/>
        </p:spPr>
        <p:txBody>
          <a:bodyPr/>
          <a:lstStyle/>
          <a:p>
            <a:r>
              <a:rPr lang="fr-FR" b="1">
                <a:latin typeface="Times New Roman" pitchFamily="18" charset="0"/>
                <a:cs typeface="Times New Roman" pitchFamily="18" charset="0"/>
              </a:rPr>
              <a:t>Introduction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7813" y="1557338"/>
            <a:ext cx="8651905" cy="4729182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Dix ans après démarrage lutte accélérée contre la rougeole au Bénin, la circulation du virus reste encore intense ;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fr-FR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Taux de positivité des cas suspects de la rougeole encore très élevé plus de 66% ;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Bénin se prépare à conduire sa 3</a:t>
            </a:r>
            <a:r>
              <a:rPr lang="fr-FR" baseline="30000" dirty="0" smtClean="0">
                <a:latin typeface="Times New Roman" pitchFamily="18" charset="0"/>
                <a:cs typeface="Times New Roman" pitchFamily="18" charset="0"/>
              </a:rPr>
              <a:t>ème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campagne de suivi de vaccination contre la rougeole en août 2011.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B3367-F9A3-40D5-BB62-C9ECD82FF7EA}" type="datetime1">
              <a:rPr lang="fr-FR" smtClean="0"/>
              <a:pPr/>
              <a:t>27/12/2011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6AEA-27E2-486E-90D8-05C7ECE5AE94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71438"/>
            <a:ext cx="8429684" cy="1000108"/>
          </a:xfrm>
          <a:solidFill>
            <a:schemeClr val="bg1"/>
          </a:solidFill>
          <a:ln cap="flat">
            <a:noFill/>
          </a:ln>
        </p:spPr>
        <p:txBody>
          <a:bodyPr lIns="92075" tIns="46038" rIns="92075" bIns="46038">
            <a:normAutofit fontScale="90000"/>
          </a:bodyPr>
          <a:lstStyle/>
          <a:p>
            <a:r>
              <a:rPr lang="fr-FR" sz="3600" dirty="0" smtClean="0">
                <a:latin typeface="Times New Roman" pitchFamily="18" charset="0"/>
                <a:cs typeface="Times New Roman" pitchFamily="18" charset="0"/>
              </a:rPr>
              <a:t>Contexte et justification</a:t>
            </a:r>
            <a:r>
              <a:rPr lang="fr-FR" sz="3600" dirty="0" smtClean="0"/>
              <a:t> Ampleur de la maladie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57313"/>
            <a:ext cx="4857750" cy="4643437"/>
          </a:xfrm>
        </p:spPr>
        <p:txBody>
          <a:bodyPr>
            <a:normAutofit fontScale="92500" lnSpcReduction="10000"/>
          </a:bodyPr>
          <a:lstStyle/>
          <a:p>
            <a:pPr lvl="1">
              <a:spcBef>
                <a:spcPts val="1200"/>
              </a:spcBef>
            </a:pPr>
            <a:r>
              <a:rPr lang="fr-FR" dirty="0" smtClean="0">
                <a:solidFill>
                  <a:srgbClr val="C00000"/>
                </a:solidFill>
              </a:rPr>
              <a:t>Première cause de décès </a:t>
            </a:r>
            <a:r>
              <a:rPr lang="fr-FR" u="sng" dirty="0" smtClean="0">
                <a:solidFill>
                  <a:srgbClr val="C00000"/>
                </a:solidFill>
              </a:rPr>
              <a:t>liés à des maladies évitables par la vaccination</a:t>
            </a:r>
            <a:r>
              <a:rPr lang="fr-FR" dirty="0" smtClean="0">
                <a:solidFill>
                  <a:srgbClr val="C00000"/>
                </a:solidFill>
              </a:rPr>
              <a:t> (48% en 2000)</a:t>
            </a:r>
          </a:p>
          <a:p>
            <a:pPr lvl="1">
              <a:lnSpc>
                <a:spcPct val="80000"/>
              </a:lnSpc>
              <a:spcBef>
                <a:spcPts val="1200"/>
              </a:spcBef>
            </a:pPr>
            <a:r>
              <a:rPr lang="fr-FR" dirty="0" smtClean="0">
                <a:cs typeface="Times New Roman" pitchFamily="18" charset="0"/>
              </a:rPr>
              <a:t>875</a:t>
            </a:r>
            <a:r>
              <a:rPr lang="fr-BE" dirty="0" smtClean="0">
                <a:cs typeface="Times New Roman" pitchFamily="18" charset="0"/>
              </a:rPr>
              <a:t> 000 décès </a:t>
            </a:r>
            <a:r>
              <a:rPr lang="fr-FR" dirty="0" smtClean="0">
                <a:cs typeface="Times New Roman" pitchFamily="18" charset="0"/>
              </a:rPr>
              <a:t>d’enfants</a:t>
            </a:r>
            <a:r>
              <a:rPr lang="fr-BE" dirty="0" smtClean="0">
                <a:cs typeface="Times New Roman" pitchFamily="18" charset="0"/>
              </a:rPr>
              <a:t> chaque année dont plus de </a:t>
            </a:r>
            <a:r>
              <a:rPr lang="fr-FR" dirty="0" smtClean="0">
                <a:cs typeface="Times New Roman" pitchFamily="18" charset="0"/>
              </a:rPr>
              <a:t>50% en Afrique sub-saharienne</a:t>
            </a:r>
          </a:p>
          <a:p>
            <a:pPr lvl="1">
              <a:lnSpc>
                <a:spcPct val="80000"/>
              </a:lnSpc>
              <a:spcBef>
                <a:spcPts val="1200"/>
              </a:spcBef>
            </a:pPr>
            <a:r>
              <a:rPr lang="fr-FR" b="1" i="1" dirty="0" smtClean="0">
                <a:solidFill>
                  <a:srgbClr val="C00000"/>
                </a:solidFill>
              </a:rPr>
              <a:t>La plus évitable des maladies évitables par la vaccination</a:t>
            </a:r>
          </a:p>
          <a:p>
            <a:pPr lvl="1">
              <a:lnSpc>
                <a:spcPct val="80000"/>
              </a:lnSpc>
              <a:spcBef>
                <a:spcPts val="1200"/>
              </a:spcBef>
            </a:pPr>
            <a:r>
              <a:rPr lang="fr-FR" b="1" i="1" dirty="0" smtClean="0">
                <a:solidFill>
                  <a:srgbClr val="C00000"/>
                </a:solidFill>
              </a:rPr>
              <a:t>Vaccin sur et efficace existe</a:t>
            </a:r>
          </a:p>
          <a:p>
            <a:pPr lvl="1">
              <a:lnSpc>
                <a:spcPct val="80000"/>
              </a:lnSpc>
              <a:spcBef>
                <a:spcPts val="1200"/>
              </a:spcBef>
            </a:pPr>
            <a:r>
              <a:rPr lang="fr-FR" dirty="0" smtClean="0"/>
              <a:t>Composante majeure pour l’atteinte de l’OMD4 en 2015</a:t>
            </a:r>
          </a:p>
          <a:p>
            <a:pPr lvl="1">
              <a:lnSpc>
                <a:spcPct val="80000"/>
              </a:lnSpc>
              <a:spcBef>
                <a:spcPts val="1200"/>
              </a:spcBef>
            </a:pPr>
            <a:endParaRPr lang="fr-FR" dirty="0" smtClean="0"/>
          </a:p>
        </p:txBody>
      </p:sp>
      <p:pic>
        <p:nvPicPr>
          <p:cNvPr id="5124" name="Picture 5"/>
          <p:cNvPicPr>
            <a:picLocks noChangeAspect="1" noChangeArrowheads="1"/>
          </p:cNvPicPr>
          <p:nvPr/>
        </p:nvPicPr>
        <p:blipFill>
          <a:blip r:embed="rId3">
            <a:lum bright="18000"/>
          </a:blip>
          <a:srcRect/>
          <a:stretch>
            <a:fillRect/>
          </a:stretch>
        </p:blipFill>
        <p:spPr bwMode="auto">
          <a:xfrm>
            <a:off x="4860925" y="1150938"/>
            <a:ext cx="4283075" cy="570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BCB5A-1630-4101-AAC8-AEEB8F94AF33}" type="datetime1">
              <a:rPr lang="fr-FR" smtClean="0"/>
              <a:pPr/>
              <a:t>27/12/2011</a:t>
            </a:fld>
            <a:endParaRPr lang="en-US"/>
          </a:p>
        </p:txBody>
      </p:sp>
      <p:sp>
        <p:nvSpPr>
          <p:cNvPr id="438275" name="Rectangle 3"/>
          <p:cNvSpPr>
            <a:spLocks noGrp="1" noChangeArrowheads="1"/>
          </p:cNvSpPr>
          <p:nvPr>
            <p:ph type="title"/>
          </p:nvPr>
        </p:nvSpPr>
        <p:spPr>
          <a:xfrm>
            <a:off x="142844" y="1000108"/>
            <a:ext cx="8858312" cy="714380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fr-FR" sz="2400" dirty="0">
                <a:solidFill>
                  <a:srgbClr val="C00000"/>
                </a:solidFill>
                <a:latin typeface="Arial" charset="0"/>
              </a:rPr>
              <a:t>1.6 million de décès chez les enfants causés par des maladies évitables par la vaccination, 2000</a:t>
            </a:r>
            <a:r>
              <a:rPr lang="en-GB" sz="2400" dirty="0">
                <a:solidFill>
                  <a:srgbClr val="C00000"/>
                </a:solidFill>
                <a:latin typeface="Arial" charset="0"/>
              </a:rPr>
              <a:t> 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214282" y="1785926"/>
            <a:ext cx="8786874" cy="4686333"/>
            <a:chOff x="214282" y="1785926"/>
            <a:chExt cx="8786874" cy="4686333"/>
          </a:xfrm>
        </p:grpSpPr>
        <p:graphicFrame>
          <p:nvGraphicFramePr>
            <p:cNvPr id="438274" name="Object 2"/>
            <p:cNvGraphicFramePr>
              <a:graphicFrameLocks noChangeAspect="1"/>
            </p:cNvGraphicFramePr>
            <p:nvPr/>
          </p:nvGraphicFramePr>
          <p:xfrm>
            <a:off x="214282" y="1785926"/>
            <a:ext cx="8786874" cy="4686333"/>
          </p:xfrm>
          <a:graphic>
            <a:graphicData uri="http://schemas.openxmlformats.org/presentationml/2006/ole">
              <p:oleObj spid="_x0000_s1026" name="Graphique" r:id="rId4" imgW="7496175" imgH="4067175" progId="MSGraph.Chart.8">
                <p:embed followColorScheme="full"/>
              </p:oleObj>
            </a:graphicData>
          </a:graphic>
        </p:graphicFrame>
        <p:sp>
          <p:nvSpPr>
            <p:cNvPr id="438276" name="Text Box 4"/>
            <p:cNvSpPr txBox="1">
              <a:spLocks noChangeArrowheads="1"/>
            </p:cNvSpPr>
            <p:nvPr/>
          </p:nvSpPr>
          <p:spPr bwMode="auto">
            <a:xfrm>
              <a:off x="341294" y="5857892"/>
              <a:ext cx="1587500" cy="457200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sz="1400" dirty="0"/>
                <a:t>Source: WHO/EIP</a:t>
              </a:r>
              <a:r>
                <a:rPr lang="en-GB" dirty="0"/>
                <a:t> </a:t>
              </a:r>
            </a:p>
          </p:txBody>
        </p:sp>
      </p:grpSp>
      <p:sp>
        <p:nvSpPr>
          <p:cNvPr id="438277" name="Rectangle 5"/>
          <p:cNvSpPr>
            <a:spLocks noChangeArrowheads="1"/>
          </p:cNvSpPr>
          <p:nvPr/>
        </p:nvSpPr>
        <p:spPr bwMode="auto">
          <a:xfrm>
            <a:off x="428596" y="71414"/>
            <a:ext cx="8358246" cy="857256"/>
          </a:xfrm>
          <a:prstGeom prst="rect">
            <a:avLst/>
          </a:prstGeom>
          <a:solidFill>
            <a:schemeClr val="bg1"/>
          </a:solidFill>
          <a:ln/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fr-FR" sz="4400" dirty="0" smtClean="0">
                <a:latin typeface="Times New Roman" pitchFamily="18" charset="0"/>
                <a:ea typeface="+mj-ea"/>
                <a:cs typeface="Times New Roman" pitchFamily="18" charset="0"/>
              </a:rPr>
              <a:t>Contexte </a:t>
            </a:r>
            <a:r>
              <a:rPr lang="fr-FR" sz="4400" dirty="0" smtClean="0">
                <a:latin typeface="Times New Roman" pitchFamily="18" charset="0"/>
                <a:cs typeface="Times New Roman" pitchFamily="18" charset="0"/>
              </a:rPr>
              <a:t>et justification </a:t>
            </a:r>
            <a:r>
              <a:rPr lang="fr-FR" sz="4400" dirty="0" smtClean="0">
                <a:latin typeface="Times New Roman" pitchFamily="18" charset="0"/>
                <a:ea typeface="+mj-ea"/>
                <a:cs typeface="Times New Roman" pitchFamily="18" charset="0"/>
              </a:rPr>
              <a:t>(2)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6AEA-27E2-486E-90D8-05C7ECE5AE94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0034" y="71414"/>
            <a:ext cx="8358246" cy="785818"/>
          </a:xfrm>
          <a:solidFill>
            <a:schemeClr val="bg1"/>
          </a:solidFill>
          <a:ln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Contexte et justification (3)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000108"/>
            <a:ext cx="8786874" cy="5572164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fr-FR" dirty="0" smtClean="0"/>
              <a:t> Grandes décisions au plan mondial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fr-FR" dirty="0" smtClean="0"/>
              <a:t> </a:t>
            </a:r>
            <a:r>
              <a:rPr lang="fr-FR" sz="2600" dirty="0" smtClean="0">
                <a:cs typeface="Times New Roman" pitchFamily="18" charset="0"/>
              </a:rPr>
              <a:t>Assemblée Mondiale de la Santé, 1989</a:t>
            </a:r>
            <a:r>
              <a:rPr lang="fr-BE" sz="2600" dirty="0" smtClean="0">
                <a:cs typeface="Times New Roman" pitchFamily="18" charset="0"/>
              </a:rPr>
              <a:t>:  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Courier New" pitchFamily="49" charset="0"/>
              <a:buChar char="o"/>
            </a:pPr>
            <a:r>
              <a:rPr lang="fr-BE" sz="2200" dirty="0">
                <a:solidFill>
                  <a:srgbClr val="C00000"/>
                </a:solidFill>
                <a:cs typeface="Times New Roman" pitchFamily="18" charset="0"/>
              </a:rPr>
              <a:t> </a:t>
            </a:r>
            <a:r>
              <a:rPr lang="fr-FR" sz="2200" dirty="0" smtClean="0">
                <a:solidFill>
                  <a:srgbClr val="C00000"/>
                </a:solidFill>
                <a:cs typeface="Times New Roman" pitchFamily="18" charset="0"/>
              </a:rPr>
              <a:t>Réduction de la morbidité de 90% et de la mortalité de 95%, en 2005</a:t>
            </a:r>
            <a:endParaRPr lang="fr-BE" sz="2200" dirty="0">
              <a:solidFill>
                <a:srgbClr val="C00000"/>
              </a:solidFill>
              <a:cs typeface="Times New Roman" pitchFamily="18" charset="0"/>
              <a:sym typeface="MS Outlook" pitchFamily="2" charset="2"/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ü"/>
            </a:pPr>
            <a:r>
              <a:rPr lang="fr-BE" sz="3000" b="1" dirty="0" smtClean="0">
                <a:solidFill>
                  <a:srgbClr val="C00000"/>
                </a:solidFill>
                <a:cs typeface="Times New Roman" pitchFamily="18" charset="0"/>
                <a:sym typeface="MS Outlook" pitchFamily="2" charset="2"/>
              </a:rPr>
              <a:t> </a:t>
            </a:r>
            <a:r>
              <a:rPr lang="fr-FR" sz="3000" dirty="0" smtClean="0">
                <a:cs typeface="Times New Roman" pitchFamily="18" charset="0"/>
              </a:rPr>
              <a:t>Sommet Mondial de l’Enfance</a:t>
            </a:r>
            <a:r>
              <a:rPr lang="fr-BE" sz="3000" dirty="0" smtClean="0">
                <a:cs typeface="Times New Roman" pitchFamily="18" charset="0"/>
              </a:rPr>
              <a:t>,</a:t>
            </a:r>
            <a:r>
              <a:rPr lang="fr-FR" sz="3000" dirty="0" smtClean="0">
                <a:cs typeface="Times New Roman" pitchFamily="18" charset="0"/>
              </a:rPr>
              <a:t> 1990</a:t>
            </a:r>
            <a:r>
              <a:rPr lang="fr-BE" sz="3000" dirty="0" smtClean="0">
                <a:cs typeface="Times New Roman" pitchFamily="18" charset="0"/>
              </a:rPr>
              <a:t>:  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Courier New" pitchFamily="49" charset="0"/>
              <a:buChar char="o"/>
            </a:pPr>
            <a:r>
              <a:rPr lang="fr-BE" sz="2200" dirty="0">
                <a:solidFill>
                  <a:srgbClr val="C00000"/>
                </a:solidFill>
                <a:cs typeface="Times New Roman" pitchFamily="18" charset="0"/>
              </a:rPr>
              <a:t> </a:t>
            </a:r>
            <a:r>
              <a:rPr lang="fr-FR" sz="2200" dirty="0" smtClean="0">
                <a:solidFill>
                  <a:srgbClr val="C00000"/>
                </a:solidFill>
                <a:cs typeface="Times New Roman" pitchFamily="18" charset="0"/>
              </a:rPr>
              <a:t>Couverture mondiale 90% pour l’an 2000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ü"/>
            </a:pPr>
            <a:r>
              <a:rPr lang="fr-FR" sz="3000" dirty="0" smtClean="0">
                <a:cs typeface="Times New Roman" pitchFamily="18" charset="0"/>
              </a:rPr>
              <a:t>Plan stratégique 2001-2005, 2006-2010 de lutte accélérée contre la rougeole par l’OMS, UNICEF et CDC :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Courier New" pitchFamily="49" charset="0"/>
              <a:buChar char="o"/>
            </a:pPr>
            <a:r>
              <a:rPr lang="fr-FR" sz="2200" dirty="0" smtClean="0">
                <a:solidFill>
                  <a:srgbClr val="C00000"/>
                </a:solidFill>
                <a:cs typeface="Times New Roman" pitchFamily="18" charset="0"/>
              </a:rPr>
              <a:t>Administration 1</a:t>
            </a:r>
            <a:r>
              <a:rPr lang="fr-FR" sz="2200" baseline="30000" dirty="0" smtClean="0">
                <a:solidFill>
                  <a:srgbClr val="C00000"/>
                </a:solidFill>
                <a:cs typeface="Times New Roman" pitchFamily="18" charset="0"/>
              </a:rPr>
              <a:t>ère</a:t>
            </a:r>
            <a:r>
              <a:rPr lang="fr-FR" sz="2200" dirty="0" smtClean="0">
                <a:solidFill>
                  <a:srgbClr val="C00000"/>
                </a:solidFill>
                <a:cs typeface="Times New Roman" pitchFamily="18" charset="0"/>
              </a:rPr>
              <a:t> dose VAR à tout enfant à 9 mois ou peu après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Courier New" pitchFamily="49" charset="0"/>
              <a:buChar char="o"/>
            </a:pPr>
            <a:r>
              <a:rPr lang="fr-FR" sz="2200" dirty="0" smtClean="0">
                <a:solidFill>
                  <a:srgbClr val="C00000"/>
                </a:solidFill>
                <a:cs typeface="Times New Roman" pitchFamily="18" charset="0"/>
              </a:rPr>
              <a:t>Donner une 2</a:t>
            </a:r>
            <a:r>
              <a:rPr lang="fr-FR" sz="2200" baseline="30000" dirty="0" smtClean="0">
                <a:solidFill>
                  <a:srgbClr val="C00000"/>
                </a:solidFill>
                <a:cs typeface="Times New Roman" pitchFamily="18" charset="0"/>
              </a:rPr>
              <a:t>ème</a:t>
            </a:r>
            <a:r>
              <a:rPr lang="fr-FR" sz="2200" dirty="0" smtClean="0">
                <a:solidFill>
                  <a:srgbClr val="C00000"/>
                </a:solidFill>
                <a:cs typeface="Times New Roman" pitchFamily="18" charset="0"/>
              </a:rPr>
              <a:t> dose VAR (campagne ou routine)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Courier New" pitchFamily="49" charset="0"/>
              <a:buChar char="o"/>
            </a:pPr>
            <a:r>
              <a:rPr lang="fr-FR" sz="2200" dirty="0" smtClean="0">
                <a:solidFill>
                  <a:srgbClr val="C00000"/>
                </a:solidFill>
                <a:cs typeface="Times New Roman" pitchFamily="18" charset="0"/>
              </a:rPr>
              <a:t>Établissement d’un bon système de suivi pour la surveillance et la couverture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Courier New" pitchFamily="49" charset="0"/>
              <a:buChar char="o"/>
            </a:pPr>
            <a:r>
              <a:rPr lang="fr-FR" sz="2200" dirty="0" smtClean="0">
                <a:solidFill>
                  <a:srgbClr val="C00000"/>
                </a:solidFill>
                <a:cs typeface="Times New Roman" pitchFamily="18" charset="0"/>
              </a:rPr>
              <a:t>Amélioration de la prise en charge des cas de rougeole</a:t>
            </a:r>
            <a:endParaRPr lang="fr-FR" sz="2200" dirty="0" smtClean="0">
              <a:solidFill>
                <a:srgbClr val="C00000"/>
              </a:solidFill>
            </a:endParaRPr>
          </a:p>
          <a:p>
            <a:endParaRPr lang="fr-FR" dirty="0">
              <a:latin typeface="Arial Narrow" pitchFamily="34" charset="0"/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4A5A-C3BE-4B49-977B-9EEBEF1D054A}" type="datetime1">
              <a:rPr lang="fr-FR" smtClean="0"/>
              <a:pPr/>
              <a:t>27/12/2011</a:t>
            </a:fld>
            <a:endParaRPr lang="fr-FR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6AEA-27E2-486E-90D8-05C7ECE5AE94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122238"/>
            <a:ext cx="8572528" cy="949308"/>
          </a:xfrm>
          <a:solidFill>
            <a:schemeClr val="bg1"/>
          </a:solidFill>
          <a:ln/>
        </p:spPr>
        <p:txBody>
          <a:bodyPr/>
          <a:lstStyle/>
          <a:p>
            <a:r>
              <a:rPr lang="fr-FR" dirty="0">
                <a:latin typeface="Times New Roman" pitchFamily="18" charset="0"/>
                <a:cs typeface="Times New Roman" pitchFamily="18" charset="0"/>
              </a:rPr>
              <a:t>Contexte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et justification 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b="1" dirty="0">
                <a:latin typeface="Times New Roman" pitchFamily="18" charset="0"/>
                <a:cs typeface="Times New Roman" pitchFamily="18" charset="0"/>
              </a:rPr>
              <a:t>4)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1122364"/>
            <a:ext cx="8501122" cy="5235594"/>
          </a:xfrm>
        </p:spPr>
        <p:txBody>
          <a:bodyPr>
            <a:noAutofit/>
          </a:bodyPr>
          <a:lstStyle/>
          <a:p>
            <a:pPr marL="342900" lvl="1" indent="-342900">
              <a:spcBef>
                <a:spcPts val="18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fr-FR" sz="3600" dirty="0" smtClean="0">
                <a:latin typeface="Times New Roman" pitchFamily="18" charset="0"/>
                <a:cs typeface="Times New Roman" pitchFamily="18" charset="0"/>
              </a:rPr>
              <a:t>OMD-4: Réduction de 2/3 la mortalité infantile d’ici à 2015 ;</a:t>
            </a:r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fr-FR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Stratégies </a:t>
            </a:r>
            <a:r>
              <a:rPr lang="fr-FR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mises en œuvre depuis </a:t>
            </a:r>
            <a:r>
              <a:rPr lang="fr-FR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2000, efficaces</a:t>
            </a:r>
            <a:r>
              <a:rPr lang="fr-FR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diminution mortalité rougeoleuse de </a:t>
            </a:r>
            <a:r>
              <a:rPr lang="fr-FR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68% entre 2000 et 2006 </a:t>
            </a:r>
            <a:r>
              <a:rPr lang="fr-FR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fr-FR" sz="3600" dirty="0" smtClean="0">
                <a:latin typeface="Times New Roman" pitchFamily="18" charset="0"/>
                <a:cs typeface="Times New Roman" pitchFamily="18" charset="0"/>
              </a:rPr>
              <a:t>Résultats plus </a:t>
            </a:r>
            <a:r>
              <a:rPr lang="fr-FR" sz="3600" dirty="0">
                <a:latin typeface="Times New Roman" pitchFamily="18" charset="0"/>
                <a:cs typeface="Times New Roman" pitchFamily="18" charset="0"/>
              </a:rPr>
              <a:t>spectaculaires </a:t>
            </a:r>
            <a:r>
              <a:rPr lang="fr-FR" sz="3600" dirty="0" smtClean="0">
                <a:latin typeface="Times New Roman" pitchFamily="18" charset="0"/>
                <a:cs typeface="Times New Roman" pitchFamily="18" charset="0"/>
              </a:rPr>
              <a:t>obtenus </a:t>
            </a:r>
            <a:r>
              <a:rPr lang="fr-FR" sz="3600" dirty="0">
                <a:latin typeface="Times New Roman" pitchFamily="18" charset="0"/>
                <a:cs typeface="Times New Roman" pitchFamily="18" charset="0"/>
              </a:rPr>
              <a:t>en </a:t>
            </a:r>
            <a:r>
              <a:rPr lang="fr-FR" sz="3600" dirty="0" smtClean="0">
                <a:latin typeface="Times New Roman" pitchFamily="18" charset="0"/>
                <a:cs typeface="Times New Roman" pitchFamily="18" charset="0"/>
              </a:rPr>
              <a:t>Afrique: Chute </a:t>
            </a:r>
            <a:r>
              <a:rPr lang="fr-FR" sz="3600" dirty="0">
                <a:latin typeface="Times New Roman" pitchFamily="18" charset="0"/>
                <a:cs typeface="Times New Roman" pitchFamily="18" charset="0"/>
              </a:rPr>
              <a:t>morbidité et </a:t>
            </a:r>
            <a:r>
              <a:rPr lang="fr-FR" sz="3600" dirty="0" smtClean="0">
                <a:latin typeface="Times New Roman" pitchFamily="18" charset="0"/>
                <a:cs typeface="Times New Roman" pitchFamily="18" charset="0"/>
              </a:rPr>
              <a:t>mortalité de </a:t>
            </a:r>
            <a:r>
              <a:rPr lang="fr-FR" sz="3600" dirty="0">
                <a:latin typeface="Times New Roman" pitchFamily="18" charset="0"/>
                <a:cs typeface="Times New Roman" pitchFamily="18" charset="0"/>
              </a:rPr>
              <a:t>près de </a:t>
            </a:r>
            <a:r>
              <a:rPr lang="fr-FR" sz="3600" dirty="0" smtClean="0">
                <a:latin typeface="Times New Roman" pitchFamily="18" charset="0"/>
                <a:cs typeface="Times New Roman" pitchFamily="18" charset="0"/>
              </a:rPr>
              <a:t>92%. </a:t>
            </a:r>
            <a:endParaRPr lang="fr-FR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9F73-3588-41D6-8F91-B32707C16075}" type="datetime1">
              <a:rPr lang="fr-FR" smtClean="0"/>
              <a:pPr/>
              <a:t>27/12/2011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6AEA-27E2-486E-90D8-05C7ECE5AE94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71438"/>
            <a:ext cx="8572528" cy="1142984"/>
          </a:xfrm>
          <a:solidFill>
            <a:schemeClr val="bg1"/>
          </a:solidFill>
          <a:ln/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Objectifs Plan stratégique </a:t>
            </a:r>
            <a:br>
              <a:rPr lang="fr-FR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mondial OMS/UNICEF 2001-2005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357298"/>
            <a:ext cx="8786842" cy="5000660"/>
          </a:xfrm>
        </p:spPr>
        <p:txBody>
          <a:bodyPr>
            <a:normAutofit fontScale="92500"/>
          </a:bodyPr>
          <a:lstStyle/>
          <a:p>
            <a:pPr>
              <a:spcBef>
                <a:spcPts val="1200"/>
              </a:spcBef>
              <a:spcAft>
                <a:spcPts val="600"/>
              </a:spcAft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fr-FR" dirty="0" smtClean="0">
                <a:cs typeface="Times New Roman" pitchFamily="18" charset="0"/>
              </a:rPr>
              <a:t>Réduire </a:t>
            </a:r>
            <a:r>
              <a:rPr lang="fr-FR" b="1" u="sng" dirty="0" smtClean="0">
                <a:cs typeface="Times New Roman" pitchFamily="18" charset="0"/>
              </a:rPr>
              <a:t>de moitié</a:t>
            </a:r>
            <a:r>
              <a:rPr lang="fr-FR" dirty="0" smtClean="0">
                <a:cs typeface="Times New Roman" pitchFamily="18" charset="0"/>
              </a:rPr>
              <a:t> la mortalité liée à la rougeole dans le monde en 2005 par rapport à 2000. </a:t>
            </a:r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990000"/>
              </a:buClr>
              <a:buSzPct val="90000"/>
              <a:buFont typeface="Wingdings" pitchFamily="2" charset="2"/>
              <a:buChar char="Ø"/>
            </a:pPr>
            <a:r>
              <a:rPr lang="fr-FR" u="sng" dirty="0" smtClean="0">
                <a:solidFill>
                  <a:srgbClr val="C00000"/>
                </a:solidFill>
                <a:cs typeface="Times New Roman" pitchFamily="18" charset="0"/>
              </a:rPr>
              <a:t>Interrompre la transmission autochtone de la rougeole et maintenir l’interruption</a:t>
            </a:r>
            <a:r>
              <a:rPr lang="fr-FR" dirty="0" smtClean="0">
                <a:solidFill>
                  <a:srgbClr val="C00000"/>
                </a:solidFill>
                <a:cs typeface="Times New Roman" pitchFamily="18" charset="0"/>
              </a:rPr>
              <a:t> (élimination) dans de vastes zones géographiques</a:t>
            </a:r>
            <a:r>
              <a:rPr lang="en-GB" dirty="0" smtClean="0">
                <a:cs typeface="Times New Roman" pitchFamily="18" charset="0"/>
              </a:rPr>
              <a:t>.</a:t>
            </a:r>
          </a:p>
          <a:p>
            <a:pPr>
              <a:spcBef>
                <a:spcPts val="1200"/>
              </a:spcBef>
              <a:spcAft>
                <a:spcPts val="600"/>
              </a:spcAft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fr-FR" dirty="0" smtClean="0">
                <a:cs typeface="Times New Roman" pitchFamily="18" charset="0"/>
              </a:rPr>
              <a:t>Vacciner au moins 95% des enfants de 9 – 59 mois quel que soit leur statut vaccinal</a:t>
            </a:r>
          </a:p>
          <a:p>
            <a:pPr>
              <a:spcBef>
                <a:spcPts val="1200"/>
              </a:spcBef>
              <a:spcAft>
                <a:spcPts val="600"/>
              </a:spcAft>
              <a:buClr>
                <a:schemeClr val="tx1"/>
              </a:buClr>
              <a:buSzPct val="90000"/>
              <a:buFont typeface="Wingdings" pitchFamily="2" charset="2"/>
              <a:buChar char="Ø"/>
            </a:pPr>
            <a:r>
              <a:rPr lang="fr-FR" dirty="0" smtClean="0">
                <a:solidFill>
                  <a:srgbClr val="C00000"/>
                </a:solidFill>
                <a:cs typeface="Times New Roman" pitchFamily="18" charset="0"/>
              </a:rPr>
              <a:t>Réduire à 0 la population d’enfants susceptibles pour la rougeole depuis la dernière campagne de masse</a:t>
            </a:r>
          </a:p>
          <a:p>
            <a:pPr>
              <a:buClr>
                <a:srgbClr val="990000"/>
              </a:buClr>
              <a:buSzPct val="150000"/>
            </a:pPr>
            <a:endParaRPr lang="en-GB" dirty="0" smtClean="0">
              <a:cs typeface="Times New Roman" pitchFamily="18" charset="0"/>
            </a:endParaRPr>
          </a:p>
          <a:p>
            <a:endParaRPr lang="fr-FR" dirty="0" smtClean="0">
              <a:latin typeface="Arial Narrow" pitchFamily="34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33B92-D2F9-4D56-8E8D-262B03EE04DA}" type="datetime1">
              <a:rPr lang="fr-FR" smtClean="0"/>
              <a:pPr/>
              <a:t>27/12/2011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6AEA-27E2-486E-90D8-05C7ECE5AE94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142877"/>
            <a:ext cx="8572528" cy="928669"/>
          </a:xfrm>
          <a:solidFill>
            <a:schemeClr val="bg1"/>
          </a:solidFill>
          <a:ln/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fr-FR" sz="4000" dirty="0" smtClean="0">
                <a:latin typeface="Times New Roman" pitchFamily="18" charset="0"/>
                <a:cs typeface="Times New Roman" pitchFamily="18" charset="0"/>
              </a:rPr>
              <a:t>Activités de campagne de masse au Bénin</a:t>
            </a:r>
            <a:endParaRPr lang="fr-FR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285860"/>
            <a:ext cx="8786874" cy="4929222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Plan stratégique 2001-2005 </a:t>
            </a:r>
          </a:p>
          <a:p>
            <a:pPr>
              <a:spcBef>
                <a:spcPts val="1200"/>
              </a:spcBef>
            </a:pP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Plans annuels depuis 2001</a:t>
            </a:r>
          </a:p>
          <a:p>
            <a:pPr>
              <a:spcBef>
                <a:spcPts val="1200"/>
              </a:spcBef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Premières campagnes 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rattrapage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2001 et 2003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1200"/>
              </a:spcBef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Mise 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en œuvre surveillance basée sur les cas en 2001</a:t>
            </a:r>
          </a:p>
          <a:p>
            <a:pPr>
              <a:spcBef>
                <a:spcPts val="1200"/>
              </a:spcBef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Campagnes de 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suivi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en 2005, 2008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1200"/>
              </a:spcBef>
            </a:pP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Cibles planifiées : </a:t>
            </a:r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spcBef>
                <a:spcPts val="1200"/>
              </a:spcBef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Campagne rattrapage : 9 mois 14 ans révolus</a:t>
            </a:r>
          </a:p>
          <a:p>
            <a:pPr lvl="1">
              <a:spcBef>
                <a:spcPts val="1200"/>
              </a:spcBef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Campagnes de suivi:    9 – 59 mois 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1200"/>
              </a:spcBef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Nouvelle édition 2011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BB5D4-CAFB-4BDA-8928-DA998B4999CC}" type="datetime1">
              <a:rPr lang="fr-FR" smtClean="0"/>
              <a:pPr/>
              <a:t>27/12/2011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6AEA-27E2-486E-90D8-05C7ECE5AE94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71439"/>
            <a:ext cx="8643965" cy="1071545"/>
          </a:xfrm>
          <a:solidFill>
            <a:schemeClr val="bg1"/>
          </a:solidFill>
          <a:ln/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fr-FR" sz="3600" dirty="0" smtClean="0">
                <a:latin typeface="Times New Roman" pitchFamily="18" charset="0"/>
                <a:cs typeface="Times New Roman" pitchFamily="18" charset="0"/>
              </a:rPr>
              <a:t>Activités de campagne de masse au Bénin:</a:t>
            </a:r>
            <a:br>
              <a:rPr lang="fr-FR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BE" sz="3600" dirty="0" smtClean="0">
                <a:latin typeface="Times New Roman" pitchFamily="18" charset="0"/>
                <a:cs typeface="Times New Roman" pitchFamily="18" charset="0"/>
              </a:rPr>
              <a:t>Stratégies utilisées</a:t>
            </a:r>
            <a:endParaRPr lang="fr-FR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1500174"/>
            <a:ext cx="8429684" cy="4286280"/>
          </a:xfrm>
        </p:spPr>
        <p:txBody>
          <a:bodyPr/>
          <a:lstStyle/>
          <a:p>
            <a:pPr>
              <a:buNone/>
            </a:pPr>
            <a:r>
              <a:rPr lang="fr-BE" dirty="0">
                <a:latin typeface="Times New Roman" pitchFamily="18" charset="0"/>
                <a:cs typeface="Times New Roman" pitchFamily="18" charset="0"/>
              </a:rPr>
              <a:t>Trois stratégies </a:t>
            </a:r>
            <a:r>
              <a:rPr lang="fr-BE" dirty="0" smtClean="0">
                <a:latin typeface="Times New Roman" pitchFamily="18" charset="0"/>
                <a:cs typeface="Times New Roman" pitchFamily="18" charset="0"/>
              </a:rPr>
              <a:t>souvent utilisées:</a:t>
            </a:r>
            <a:endParaRPr lang="fr-BE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12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fr-BE" dirty="0">
                <a:latin typeface="Times New Roman" pitchFamily="18" charset="0"/>
                <a:cs typeface="Times New Roman" pitchFamily="18" charset="0"/>
              </a:rPr>
              <a:t>Postes de vaccination en stratégie fixe dans les centres de santé et leurs environs (&lt; 2km)</a:t>
            </a:r>
          </a:p>
          <a:p>
            <a:pPr>
              <a:spcBef>
                <a:spcPts val="12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fr-BE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Postes de vaccination en stratégie avancée dans les villages et quartiers de ville</a:t>
            </a:r>
          </a:p>
          <a:p>
            <a:pPr>
              <a:spcBef>
                <a:spcPts val="12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fr-BE" dirty="0">
                <a:latin typeface="Times New Roman" pitchFamily="18" charset="0"/>
                <a:cs typeface="Times New Roman" pitchFamily="18" charset="0"/>
              </a:rPr>
              <a:t>Equipes mobiles dans les localités </a:t>
            </a:r>
            <a:r>
              <a:rPr lang="fr-BE" dirty="0" smtClean="0">
                <a:latin typeface="Times New Roman" pitchFamily="18" charset="0"/>
                <a:cs typeface="Times New Roman" pitchFamily="18" charset="0"/>
              </a:rPr>
              <a:t>d’accès </a:t>
            </a:r>
            <a:r>
              <a:rPr lang="fr-BE" dirty="0">
                <a:latin typeface="Times New Roman" pitchFamily="18" charset="0"/>
                <a:cs typeface="Times New Roman" pitchFamily="18" charset="0"/>
              </a:rPr>
              <a:t>très </a:t>
            </a:r>
            <a:r>
              <a:rPr lang="fr-BE" dirty="0" smtClean="0">
                <a:latin typeface="Times New Roman" pitchFamily="18" charset="0"/>
                <a:cs typeface="Times New Roman" pitchFamily="18" charset="0"/>
              </a:rPr>
              <a:t>difficile (zones lacustres et terres noires)</a:t>
            </a:r>
            <a:endParaRPr lang="fr-FR" sz="3600" dirty="0">
              <a:solidFill>
                <a:srgbClr val="66FF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D2D2E-5845-43C5-AE94-B383E29039C1}" type="datetime1">
              <a:rPr lang="fr-FR" smtClean="0"/>
              <a:pPr/>
              <a:t>27/12/2011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6AEA-27E2-486E-90D8-05C7ECE5AE94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2786058"/>
            <a:ext cx="8143932" cy="1071570"/>
          </a:xfrm>
          <a:solidFill>
            <a:schemeClr val="bg1"/>
          </a:solidFill>
          <a:ln/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fr-BE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Leçons apprises des campagnes </a:t>
            </a:r>
            <a:br>
              <a:rPr lang="fr-BE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BE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de masse au Bénin</a:t>
            </a:r>
            <a:endParaRPr lang="fr-FR" sz="36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E977A-9231-43C7-929A-EE7CF6FC4AE0}" type="datetime1">
              <a:rPr lang="fr-FR" smtClean="0"/>
              <a:pPr/>
              <a:t>27/12/2011</a:t>
            </a:fld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6AEA-27E2-486E-90D8-05C7ECE5AE94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71438"/>
            <a:ext cx="8572528" cy="785794"/>
          </a:xfrm>
          <a:solidFill>
            <a:schemeClr val="bg1"/>
          </a:solidFill>
          <a:ln/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fr-FR" sz="3600" dirty="0" smtClean="0">
                <a:latin typeface="Times New Roman" pitchFamily="18" charset="0"/>
                <a:cs typeface="Times New Roman" pitchFamily="18" charset="0"/>
              </a:rPr>
              <a:t>CAR 2005: Comparaison couvertures administratives aux résultats après enquête</a:t>
            </a:r>
          </a:p>
        </p:txBody>
      </p:sp>
      <p:graphicFrame>
        <p:nvGraphicFramePr>
          <p:cNvPr id="205826" name="Object 2"/>
          <p:cNvGraphicFramePr>
            <a:graphicFrameLocks noChangeAspect="1"/>
          </p:cNvGraphicFramePr>
          <p:nvPr>
            <p:ph idx="1"/>
          </p:nvPr>
        </p:nvGraphicFramePr>
        <p:xfrm>
          <a:off x="71406" y="1025548"/>
          <a:ext cx="9001188" cy="5761038"/>
        </p:xfrm>
        <a:graphic>
          <a:graphicData uri="http://schemas.openxmlformats.org/presentationml/2006/ole">
            <p:oleObj spid="_x0000_s2050" name="Graphique" r:id="rId4" imgW="7248606" imgH="5334111" progId="Excel.Sheet.8">
              <p:embed/>
            </p:oleObj>
          </a:graphicData>
        </a:graphic>
      </p:graphicFrame>
      <p:sp>
        <p:nvSpPr>
          <p:cNvPr id="205829" name="Line 5"/>
          <p:cNvSpPr>
            <a:spLocks noChangeShapeType="1"/>
          </p:cNvSpPr>
          <p:nvPr/>
        </p:nvSpPr>
        <p:spPr bwMode="auto">
          <a:xfrm>
            <a:off x="827088" y="2349500"/>
            <a:ext cx="7632700" cy="0"/>
          </a:xfrm>
          <a:prstGeom prst="line">
            <a:avLst/>
          </a:prstGeom>
          <a:noFill/>
          <a:ln w="38100" cap="sq">
            <a:solidFill>
              <a:srgbClr val="FF0033"/>
            </a:solidFill>
            <a:miter lim="800000"/>
            <a:headEnd type="triangle" w="sm" len="sm"/>
            <a:tailEnd type="triangle" w="sm" len="sm"/>
          </a:ln>
          <a:effectLst/>
        </p:spPr>
        <p:txBody>
          <a:bodyPr wrap="none"/>
          <a:lstStyle/>
          <a:p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1BB94-A436-4C64-9B9A-686C539438D2}" type="datetime1">
              <a:rPr lang="fr-FR" smtClean="0"/>
              <a:pPr/>
              <a:t>27/12/2011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6AEA-27E2-486E-90D8-05C7ECE5AE94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71438"/>
            <a:ext cx="8715404" cy="928670"/>
          </a:xfrm>
          <a:solidFill>
            <a:schemeClr val="bg1"/>
          </a:solidFill>
          <a:ln/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CAR 2008: comparaison couverture administrative aux résultats après enquête CAR 2008</a:t>
            </a:r>
          </a:p>
        </p:txBody>
      </p:sp>
      <p:graphicFrame>
        <p:nvGraphicFramePr>
          <p:cNvPr id="205834" name="Object 10"/>
          <p:cNvGraphicFramePr>
            <a:graphicFrameLocks noChangeAspect="1"/>
          </p:cNvGraphicFramePr>
          <p:nvPr>
            <p:ph idx="1"/>
          </p:nvPr>
        </p:nvGraphicFramePr>
        <p:xfrm>
          <a:off x="-38100" y="2130425"/>
          <a:ext cx="9182100" cy="3708400"/>
        </p:xfrm>
        <a:graphic>
          <a:graphicData uri="http://schemas.openxmlformats.org/presentationml/2006/ole">
            <p:oleObj spid="_x0000_s3074" name="Worksheet" r:id="rId4" imgW="11791950" imgH="4762500" progId="Excel.Sheet.8">
              <p:embed/>
            </p:oleObj>
          </a:graphicData>
        </a:graphic>
      </p:graphicFrame>
      <p:sp>
        <p:nvSpPr>
          <p:cNvPr id="205836" name="Line 12"/>
          <p:cNvSpPr>
            <a:spLocks noChangeShapeType="1"/>
          </p:cNvSpPr>
          <p:nvPr/>
        </p:nvSpPr>
        <p:spPr bwMode="auto">
          <a:xfrm>
            <a:off x="900113" y="2133600"/>
            <a:ext cx="7272337" cy="0"/>
          </a:xfrm>
          <a:prstGeom prst="line">
            <a:avLst/>
          </a:prstGeom>
          <a:noFill/>
          <a:ln w="44450" cap="sq">
            <a:solidFill>
              <a:srgbClr val="FF0000"/>
            </a:solidFill>
            <a:miter lim="800000"/>
            <a:headEnd type="none" w="sm" len="sm"/>
            <a:tailEnd type="triangle" w="sm" len="sm"/>
          </a:ln>
          <a:effectLst/>
        </p:spPr>
        <p:txBody>
          <a:bodyPr wrap="none"/>
          <a:lstStyle/>
          <a:p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24BF-7689-48F2-B4D1-9F81B06335F0}" type="datetime1">
              <a:rPr lang="fr-FR" smtClean="0"/>
              <a:pPr/>
              <a:t>27/12/2011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6AEA-27E2-486E-90D8-05C7ECE5AE94}" type="slidenum">
              <a:rPr lang="fr-FR" smtClean="0"/>
              <a:pPr/>
              <a:t>13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42852"/>
            <a:ext cx="8715436" cy="1000132"/>
          </a:xfrm>
          <a:solidFill>
            <a:schemeClr val="bg1"/>
          </a:solidFill>
          <a:ln/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000" dirty="0" smtClean="0">
                <a:latin typeface="Times New Roman" pitchFamily="18" charset="0"/>
                <a:cs typeface="Times New Roman" pitchFamily="18" charset="0"/>
              </a:rPr>
              <a:t>Tendance de l’évolution des cas de rougeole au Bénin</a:t>
            </a:r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8" name="Graphique 7"/>
          <p:cNvGraphicFramePr/>
          <p:nvPr/>
        </p:nvGraphicFramePr>
        <p:xfrm>
          <a:off x="1" y="1142984"/>
          <a:ext cx="9143999" cy="5715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077C3-30FC-439F-AE39-7DA087ED125E}" type="datetime1">
              <a:rPr lang="fr-FR" smtClean="0"/>
              <a:pPr/>
              <a:t>27/12/2011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6AEA-27E2-486E-90D8-05C7ECE5AE94}" type="slidenum">
              <a:rPr lang="fr-FR" smtClean="0"/>
              <a:pPr/>
              <a:t>14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Eléments de micro planification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fr-FR" dirty="0" smtClean="0"/>
              <a:t>Cible à vacciner: 9 à 47 Mois </a:t>
            </a:r>
          </a:p>
          <a:p>
            <a:pPr>
              <a:spcBef>
                <a:spcPts val="1200"/>
              </a:spcBef>
              <a:buNone/>
            </a:pPr>
            <a:r>
              <a:rPr lang="fr-FR" dirty="0"/>
              <a:t>	</a:t>
            </a:r>
            <a:r>
              <a:rPr lang="fr-FR" dirty="0" smtClean="0"/>
              <a:t>12,07% Population totale soit </a:t>
            </a:r>
            <a:r>
              <a:rPr lang="fr-FR" dirty="0" smtClean="0">
                <a:solidFill>
                  <a:srgbClr val="C00000"/>
                </a:solidFill>
              </a:rPr>
              <a:t>1 094 396</a:t>
            </a:r>
          </a:p>
          <a:p>
            <a:pPr>
              <a:spcBef>
                <a:spcPts val="1200"/>
              </a:spcBef>
              <a:buFont typeface="Arial" charset="0"/>
              <a:buChar char="•"/>
            </a:pPr>
            <a:r>
              <a:rPr lang="fr-FR" dirty="0" smtClean="0"/>
              <a:t>Equipe de vaccinateurs</a:t>
            </a:r>
            <a:r>
              <a:rPr lang="fr-FR" smtClean="0"/>
              <a:t>:  </a:t>
            </a:r>
            <a:r>
              <a:rPr lang="fr-FR" smtClean="0">
                <a:solidFill>
                  <a:srgbClr val="C00000"/>
                </a:solidFill>
              </a:rPr>
              <a:t>951</a:t>
            </a:r>
            <a:r>
              <a:rPr lang="fr-FR" smtClean="0"/>
              <a:t> (2 </a:t>
            </a:r>
            <a:r>
              <a:rPr lang="fr-FR" dirty="0" smtClean="0"/>
              <a:t>Agents qualifiés + </a:t>
            </a:r>
            <a:r>
              <a:rPr lang="fr-FR" smtClean="0"/>
              <a:t>01 Volontaire)</a:t>
            </a:r>
            <a:endParaRPr lang="fr-FR" dirty="0" smtClean="0"/>
          </a:p>
          <a:p>
            <a:pPr>
              <a:spcBef>
                <a:spcPts val="1200"/>
              </a:spcBef>
              <a:buFont typeface="Arial" charset="0"/>
              <a:buChar char="•"/>
            </a:pPr>
            <a:r>
              <a:rPr lang="fr-FR" dirty="0" smtClean="0"/>
              <a:t>Doses de vaccin anti rougeoleux: </a:t>
            </a:r>
            <a:r>
              <a:rPr lang="fr-FR" dirty="0" smtClean="0">
                <a:solidFill>
                  <a:srgbClr val="C00000"/>
                </a:solidFill>
              </a:rPr>
              <a:t>1 291 800</a:t>
            </a:r>
          </a:p>
          <a:p>
            <a:pPr>
              <a:spcBef>
                <a:spcPts val="1200"/>
              </a:spcBef>
              <a:buFont typeface="Arial" charset="0"/>
              <a:buChar char="•"/>
            </a:pPr>
            <a:r>
              <a:rPr lang="fr-FR" dirty="0" smtClean="0"/>
              <a:t>Superviseurs communaux: </a:t>
            </a:r>
            <a:r>
              <a:rPr lang="fr-FR" dirty="0" smtClean="0">
                <a:solidFill>
                  <a:srgbClr val="C00000"/>
                </a:solidFill>
              </a:rPr>
              <a:t>189</a:t>
            </a:r>
          </a:p>
          <a:p>
            <a:pPr>
              <a:spcBef>
                <a:spcPts val="1200"/>
              </a:spcBef>
              <a:buFont typeface="Arial" charset="0"/>
              <a:buChar char="•"/>
            </a:pPr>
            <a:r>
              <a:rPr lang="fr-FR" dirty="0" smtClean="0"/>
              <a:t>Superviseurs départementaux: </a:t>
            </a:r>
            <a:r>
              <a:rPr lang="fr-FR" dirty="0" smtClean="0">
                <a:solidFill>
                  <a:srgbClr val="C00000"/>
                </a:solidFill>
              </a:rPr>
              <a:t>25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E3BE-4F3A-4FA3-AFAF-D1DB16D9D63A}" type="datetime1">
              <a:rPr lang="fr-FR" smtClean="0"/>
              <a:pPr/>
              <a:t>27/12/2011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6AEA-27E2-486E-90D8-05C7ECE5AE94}" type="slidenum">
              <a:rPr lang="fr-FR" smtClean="0"/>
              <a:pPr/>
              <a:t>15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Micro planification Chronogramme</a:t>
            </a:r>
            <a:endParaRPr lang="fr-FR" dirty="0"/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</p:nvPr>
        </p:nvGraphicFramePr>
        <p:xfrm>
          <a:off x="457200" y="1500174"/>
          <a:ext cx="8229600" cy="491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3560"/>
                <a:gridCol w="2686040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3200" dirty="0" smtClean="0">
                          <a:solidFill>
                            <a:srgbClr val="0070C0"/>
                          </a:solidFill>
                        </a:rPr>
                        <a:t>Activités</a:t>
                      </a:r>
                      <a:endParaRPr lang="fr-FR" sz="32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3200" dirty="0" smtClean="0">
                          <a:solidFill>
                            <a:srgbClr val="0070C0"/>
                          </a:solidFill>
                        </a:rPr>
                        <a:t>Période</a:t>
                      </a:r>
                      <a:endParaRPr lang="fr-FR" sz="32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Plaidoyers auprès des autorités (Gouvernement) pour mobilisation  contribution pays et autres partenaires locaux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  <a:r>
                        <a:rPr lang="fr-FR" sz="2200" baseline="30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er</a:t>
                      </a:r>
                      <a:r>
                        <a:rPr lang="fr-FR" sz="2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 au 20 Juin 2011</a:t>
                      </a:r>
                      <a:endParaRPr lang="fr-FR" sz="2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Elaboration plan logistique (distribution vaccins, redéploiement des autres matériels : encre, coton, mégaphones, etc.,)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27 au 1er Juillet 2011</a:t>
                      </a:r>
                      <a:endParaRPr lang="fr-FR" sz="2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Elaboration et finalisation du budget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  <a:r>
                        <a:rPr lang="fr-FR" sz="2200" b="1" baseline="30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er</a:t>
                      </a:r>
                      <a:r>
                        <a:rPr lang="fr-FR" sz="2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 au 29 Juin 2011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Finalisation Elaboration </a:t>
                      </a:r>
                      <a:r>
                        <a:rPr lang="fr-FR" sz="22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chronogramme</a:t>
                      </a:r>
                      <a:endParaRPr lang="fr-FR" sz="22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21 au 25 Juin 2011</a:t>
                      </a:r>
                      <a:endParaRPr lang="fr-FR" sz="2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Révision des outils et supports CAR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25 au 30 Juin 2011</a:t>
                      </a:r>
                      <a:endParaRPr lang="fr-FR" sz="2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1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Atelier sur les meilleures pratiques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21 au 22 Juin 2011</a:t>
                      </a:r>
                      <a:endParaRPr lang="fr-FR" sz="2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Revue du canevas de la micro planification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21 au 22 Juin 2011</a:t>
                      </a:r>
                      <a:endParaRPr lang="fr-FR" sz="2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E3BE-4F3A-4FA3-AFAF-D1DB16D9D63A}" type="datetime1">
              <a:rPr lang="fr-FR" smtClean="0"/>
              <a:pPr/>
              <a:t>27/12/2011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6AEA-27E2-486E-90D8-05C7ECE5AE94}" type="slidenum">
              <a:rPr lang="fr-FR" smtClean="0"/>
              <a:pPr/>
              <a:t>16</a:t>
            </a:fld>
            <a:endParaRPr lang="fr-F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Micro planification Chronogramme (2)</a:t>
            </a:r>
            <a:endParaRPr lang="fr-FR" dirty="0"/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</p:nvPr>
        </p:nvGraphicFramePr>
        <p:xfrm>
          <a:off x="457200" y="1000108"/>
          <a:ext cx="8229600" cy="559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29312"/>
                <a:gridCol w="2400288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3200" dirty="0" smtClean="0">
                          <a:solidFill>
                            <a:srgbClr val="0070C0"/>
                          </a:solidFill>
                        </a:rPr>
                        <a:t>Activités</a:t>
                      </a:r>
                      <a:endParaRPr lang="fr-FR" sz="32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3200" dirty="0" smtClean="0">
                          <a:solidFill>
                            <a:srgbClr val="0070C0"/>
                          </a:solidFill>
                        </a:rPr>
                        <a:t>Période</a:t>
                      </a:r>
                      <a:endParaRPr lang="fr-FR" sz="32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Arrivée et réception du vaccin 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15 – 30 Juillet 2011</a:t>
                      </a:r>
                      <a:endParaRPr lang="fr-FR" sz="2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Réception autres matériels logistiques (Encre, coton, banderoles, affiches) au niveau national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26 – 29 Juillet 2011</a:t>
                      </a:r>
                      <a:endParaRPr lang="fr-FR" sz="2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Commande des supports de gestion des données (Fiches pointage, synthèse données, supervision) au niveau national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04 – 08 Juillet 2011</a:t>
                      </a:r>
                      <a:endParaRPr lang="fr-FR" sz="2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Réception supports de gestion des données au niveau national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26 – 29 Juillet 2011</a:t>
                      </a:r>
                      <a:endParaRPr lang="fr-FR" sz="2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Recensement du </a:t>
                      </a:r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matériel </a:t>
                      </a:r>
                      <a:r>
                        <a:rPr lang="fr-FR" sz="2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roulant, évaluation des besoins complémentaires</a:t>
                      </a:r>
                      <a:endParaRPr lang="fr-FR" sz="22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25 – 29 Juillet 2011</a:t>
                      </a:r>
                      <a:endParaRPr lang="fr-FR" sz="2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Entretien </a:t>
                      </a:r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et réparations </a:t>
                      </a:r>
                      <a:r>
                        <a:rPr lang="fr-FR" sz="2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équipements de chaîne de froid, motos et véhicules de supervision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25 – 29 Juillet 2011</a:t>
                      </a:r>
                      <a:endParaRPr lang="fr-FR" sz="2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Requêtes aux partenaires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11 – 13 Juillet 2011</a:t>
                      </a:r>
                      <a:endParaRPr lang="fr-FR" sz="2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E3BE-4F3A-4FA3-AFAF-D1DB16D9D63A}" type="datetime1">
              <a:rPr lang="fr-FR" smtClean="0"/>
              <a:pPr/>
              <a:t>27/12/2011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6AEA-27E2-486E-90D8-05C7ECE5AE94}" type="slidenum">
              <a:rPr lang="fr-FR" smtClean="0"/>
              <a:pPr/>
              <a:t>17</a:t>
            </a:fld>
            <a:endParaRPr lang="fr-F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Micro planification Chronogramme (3)</a:t>
            </a:r>
            <a:endParaRPr lang="fr-FR" dirty="0"/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</p:nvPr>
        </p:nvGraphicFramePr>
        <p:xfrm>
          <a:off x="485804" y="1000108"/>
          <a:ext cx="8229600" cy="5686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29312"/>
                <a:gridCol w="2400288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3200" dirty="0" smtClean="0">
                          <a:solidFill>
                            <a:srgbClr val="0070C0"/>
                          </a:solidFill>
                        </a:rPr>
                        <a:t>Activités</a:t>
                      </a:r>
                      <a:endParaRPr lang="fr-FR" sz="32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3200" dirty="0" smtClean="0">
                          <a:solidFill>
                            <a:srgbClr val="0070C0"/>
                          </a:solidFill>
                        </a:rPr>
                        <a:t>Période</a:t>
                      </a:r>
                      <a:endParaRPr lang="fr-FR" sz="32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Distribution du vaccin dans les départements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02 – 03 Août 2011</a:t>
                      </a:r>
                      <a:endParaRPr lang="fr-FR" sz="2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Mise en place du vaccin au niveau des communes et arrondissements 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16 – 17 Août 2011</a:t>
                      </a:r>
                      <a:endParaRPr lang="fr-FR" sz="2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Distribution matériels logistiques et supports de gestion des données aux départements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03 – 09 Août 2011</a:t>
                      </a:r>
                      <a:endParaRPr lang="fr-FR" sz="2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Mise en place matériels logistiques et supports au niveau FS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16 – 19 Août 2011</a:t>
                      </a:r>
                      <a:endParaRPr lang="fr-FR" sz="2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Congélation </a:t>
                      </a:r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des accumulateurs pour les équipes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02 – 28 Août 2011</a:t>
                      </a:r>
                      <a:endParaRPr lang="fr-FR" sz="2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Organisation des tournées de maintenance préventive des équipements de CDF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02 – 05 Août 2011</a:t>
                      </a:r>
                      <a:endParaRPr lang="fr-FR" sz="2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Mise à disposition des fonds au niveau des départements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02 – 12 Août 2011</a:t>
                      </a:r>
                      <a:endParaRPr lang="fr-FR" sz="2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Disponibilité des fonds au niveau des communes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09 – 12 Août 2011</a:t>
                      </a:r>
                      <a:endParaRPr lang="fr-FR" sz="2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E3BE-4F3A-4FA3-AFAF-D1DB16D9D63A}" type="datetime1">
              <a:rPr lang="fr-FR" smtClean="0"/>
              <a:pPr/>
              <a:t>27/12/2011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6AEA-27E2-486E-90D8-05C7ECE5AE94}" type="slidenum">
              <a:rPr lang="fr-FR" smtClean="0"/>
              <a:pPr/>
              <a:t>18</a:t>
            </a:fld>
            <a:endParaRPr lang="fr-F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Micro planification Chronogramme (4)</a:t>
            </a:r>
            <a:endParaRPr lang="fr-FR" dirty="0"/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</p:nvPr>
        </p:nvGraphicFramePr>
        <p:xfrm>
          <a:off x="457200" y="1127644"/>
          <a:ext cx="8229600" cy="501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29312"/>
                <a:gridCol w="2400288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3200" dirty="0" smtClean="0">
                          <a:solidFill>
                            <a:srgbClr val="0070C0"/>
                          </a:solidFill>
                        </a:rPr>
                        <a:t>Activités</a:t>
                      </a:r>
                      <a:endParaRPr lang="fr-FR" sz="32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3200" dirty="0" smtClean="0">
                          <a:solidFill>
                            <a:srgbClr val="0070C0"/>
                          </a:solidFill>
                        </a:rPr>
                        <a:t>Période</a:t>
                      </a:r>
                      <a:endParaRPr lang="fr-FR" sz="32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Mise à disposition des fonds aux </a:t>
                      </a:r>
                      <a:r>
                        <a:rPr lang="fr-FR" sz="2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acteurs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27 – 29 Juillet 2011</a:t>
                      </a:r>
                      <a:endParaRPr lang="fr-FR" sz="2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Mobilisation des fonds volet budget national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25 – 29 Juillet 2011</a:t>
                      </a:r>
                      <a:endParaRPr lang="fr-FR" sz="2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Réalisation des </a:t>
                      </a:r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supports de mobilisation sociale (Banderoles, affiches, messages etc.)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25 – 29 Juillet 2011</a:t>
                      </a:r>
                      <a:endParaRPr lang="fr-FR" sz="2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Elaboration des micro plans communaux 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06 – 08 Juillet 2011</a:t>
                      </a:r>
                      <a:endParaRPr lang="fr-FR" sz="2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Restitution micro plans communaux au niveau départemental et synthèse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11 – 12 Juillet 2011</a:t>
                      </a:r>
                      <a:endParaRPr lang="fr-FR" sz="2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Restitution micro plans départementaux au niveau national et synthèse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14 – 15 Juillet 2011</a:t>
                      </a:r>
                      <a:endParaRPr lang="fr-FR" sz="2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Finalisation plans au niveau national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16 – 19 Juillet 2011</a:t>
                      </a:r>
                      <a:endParaRPr lang="fr-FR" sz="2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Révision des micro plans au niveau opérationnel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28 - 29 Juillet</a:t>
                      </a:r>
                      <a:r>
                        <a:rPr lang="fr-FR" sz="22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2011</a:t>
                      </a:r>
                      <a:endParaRPr lang="fr-FR" sz="2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E3BE-4F3A-4FA3-AFAF-D1DB16D9D63A}" type="datetime1">
              <a:rPr lang="fr-FR" smtClean="0"/>
              <a:pPr/>
              <a:t>27/12/2011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6AEA-27E2-486E-90D8-05C7ECE5AE94}" type="slidenum">
              <a:rPr lang="fr-FR" smtClean="0"/>
              <a:pPr/>
              <a:t>19</a:t>
            </a:fld>
            <a:endParaRPr lang="fr-F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Micro planification Chronogramme (5)</a:t>
            </a:r>
            <a:endParaRPr lang="fr-FR" dirty="0"/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</p:nvPr>
        </p:nvGraphicFramePr>
        <p:xfrm>
          <a:off x="457200" y="1127644"/>
          <a:ext cx="8229600" cy="535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29312"/>
                <a:gridCol w="2400288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3200" dirty="0" smtClean="0">
                          <a:solidFill>
                            <a:srgbClr val="0070C0"/>
                          </a:solidFill>
                        </a:rPr>
                        <a:t>Activités</a:t>
                      </a:r>
                      <a:endParaRPr lang="fr-FR" sz="32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3200" dirty="0" smtClean="0">
                          <a:solidFill>
                            <a:srgbClr val="0070C0"/>
                          </a:solidFill>
                        </a:rPr>
                        <a:t>Période</a:t>
                      </a:r>
                      <a:endParaRPr lang="fr-FR" sz="32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Briefing des communicateurs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02 – 05 Août 2011</a:t>
                      </a:r>
                      <a:endParaRPr lang="fr-FR" sz="2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Diffusion des messages par les medias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14 – 281 Août 2011</a:t>
                      </a:r>
                      <a:endParaRPr lang="fr-FR" sz="2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Diffusion des messages par les crieurs publics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21 – 27 Août 2011</a:t>
                      </a:r>
                      <a:endParaRPr lang="fr-FR" sz="2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Lancement officiel de la campagne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21 Août 2011</a:t>
                      </a:r>
                      <a:endParaRPr lang="fr-FR" sz="2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Identification/Recrutement des agents vaccinateurs 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08 – 11 Août 2011</a:t>
                      </a:r>
                      <a:endParaRPr lang="fr-FR" sz="2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Identification/Recrutement et briefing des consultants nationaux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02 – 05 Août 2011</a:t>
                      </a:r>
                      <a:endParaRPr lang="fr-FR" sz="2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Formation des formateurs départementaux  (communes)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11 – 12 Août 2011</a:t>
                      </a:r>
                      <a:endParaRPr lang="fr-FR" sz="2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Supervision des séances de formation des agents vaccinateurs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17 – 19 Août 2011</a:t>
                      </a:r>
                      <a:endParaRPr lang="fr-FR" sz="2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785786" y="6215082"/>
            <a:ext cx="2133600" cy="365125"/>
          </a:xfrm>
        </p:spPr>
        <p:txBody>
          <a:bodyPr/>
          <a:lstStyle/>
          <a:p>
            <a:fld id="{A7CEE3BE-4F3A-4FA3-AFAF-D1DB16D9D63A}" type="datetime1">
              <a:rPr lang="fr-FR" smtClean="0"/>
              <a:pPr/>
              <a:t>27/12/2011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6AEA-27E2-486E-90D8-05C7ECE5AE94}" type="slidenum">
              <a:rPr lang="fr-FR" smtClean="0"/>
              <a:pPr/>
              <a:t>20</a:t>
            </a:fld>
            <a:endParaRPr lang="fr-F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Micro planification Chronogramme (6)</a:t>
            </a:r>
            <a:endParaRPr lang="fr-FR" dirty="0"/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</p:nvPr>
        </p:nvGraphicFramePr>
        <p:xfrm>
          <a:off x="457200" y="1127644"/>
          <a:ext cx="8229600" cy="54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29312"/>
                <a:gridCol w="2400288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3200" dirty="0" smtClean="0">
                          <a:solidFill>
                            <a:srgbClr val="0070C0"/>
                          </a:solidFill>
                        </a:rPr>
                        <a:t>Activités</a:t>
                      </a:r>
                      <a:endParaRPr lang="fr-FR" sz="32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3200" dirty="0" smtClean="0">
                          <a:solidFill>
                            <a:srgbClr val="0070C0"/>
                          </a:solidFill>
                        </a:rPr>
                        <a:t>Période</a:t>
                      </a:r>
                      <a:endParaRPr lang="fr-FR" sz="32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Mise en œuvre de la campagne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22 – 28 Août 2011</a:t>
                      </a:r>
                      <a:endParaRPr lang="fr-FR" sz="2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Supervision des activités de vaccination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22 – 28 Août 2011</a:t>
                      </a:r>
                      <a:endParaRPr lang="fr-FR" sz="2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Suivi monitorage des résultats de la CAR 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22 – 28 Août 2011</a:t>
                      </a:r>
                      <a:endParaRPr lang="fr-FR" sz="2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Briefing superviseurs nationaux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17 – 19 Août 2011</a:t>
                      </a:r>
                      <a:endParaRPr lang="fr-FR" sz="2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Justification des fonds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12 – 16 Sept 2011</a:t>
                      </a:r>
                      <a:endParaRPr lang="fr-FR" sz="2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Réunion nationale de synthèse des consultants et superviseurs nationaux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07 – 08 Sept 2011</a:t>
                      </a:r>
                      <a:endParaRPr lang="fr-FR" sz="2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Interventions pour corriger les insuffisances (ratissage si nécessaire, recherche ou identification des enfants manqués)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01 – 04 Sept 2011</a:t>
                      </a:r>
                      <a:endParaRPr lang="fr-FR" sz="2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Revue du protocole d'enquête couverture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01 – 06 Sept 2011</a:t>
                      </a:r>
                      <a:endParaRPr lang="fr-FR" sz="2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Revue des supports d'enquête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02 – 06 Sept 2011</a:t>
                      </a:r>
                      <a:endParaRPr lang="fr-FR" sz="2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E3BE-4F3A-4FA3-AFAF-D1DB16D9D63A}" type="datetime1">
              <a:rPr lang="fr-FR" smtClean="0"/>
              <a:pPr/>
              <a:t>27/12/2011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6AEA-27E2-486E-90D8-05C7ECE5AE94}" type="slidenum">
              <a:rPr lang="fr-FR" smtClean="0"/>
              <a:pPr/>
              <a:t>21</a:t>
            </a:fld>
            <a:endParaRPr lang="fr-F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Micro planification Chronogramme (7)</a:t>
            </a:r>
            <a:endParaRPr lang="fr-FR" dirty="0"/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</p:nvPr>
        </p:nvGraphicFramePr>
        <p:xfrm>
          <a:off x="457200" y="1275976"/>
          <a:ext cx="8229600" cy="501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29312"/>
                <a:gridCol w="2400288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3200" dirty="0" smtClean="0">
                          <a:solidFill>
                            <a:srgbClr val="0070C0"/>
                          </a:solidFill>
                        </a:rPr>
                        <a:t>Activités</a:t>
                      </a:r>
                      <a:endParaRPr lang="fr-FR" sz="32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3200" dirty="0" smtClean="0">
                          <a:solidFill>
                            <a:srgbClr val="0070C0"/>
                          </a:solidFill>
                        </a:rPr>
                        <a:t>Période</a:t>
                      </a:r>
                      <a:endParaRPr lang="fr-FR" sz="32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Identification des enquêteurs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05 – 06 Sept 2011</a:t>
                      </a:r>
                      <a:endParaRPr lang="fr-FR" sz="2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Briefing des enquêteurs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07 – 08 Sept 2011</a:t>
                      </a:r>
                      <a:endParaRPr lang="fr-FR" sz="2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fr-FR" sz="2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Conduite de l'enquête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09 – 13 Sept 2011</a:t>
                      </a:r>
                      <a:endParaRPr lang="fr-FR" sz="2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Dépouillement saisie données enquête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14 – 20 Sept 2011</a:t>
                      </a:r>
                      <a:endParaRPr lang="fr-FR" sz="2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fr-FR" sz="2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Vulgarisation résultats préliminaires de l'enquête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21 – 22 Sept 2011</a:t>
                      </a:r>
                      <a:endParaRPr lang="fr-FR" sz="2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Feed-back résultat enquête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26 – 27 Sept 2011</a:t>
                      </a:r>
                      <a:endParaRPr lang="fr-FR" sz="2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Rédaction du rapport technique de la campagne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28  Sept – 06 </a:t>
                      </a:r>
                      <a:r>
                        <a:rPr lang="fr-FR" sz="2200" b="1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Oct</a:t>
                      </a:r>
                      <a:r>
                        <a:rPr lang="fr-FR" sz="2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 2011</a:t>
                      </a:r>
                      <a:endParaRPr lang="fr-FR" sz="2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fr-FR" sz="2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Feed-back / Partage des résultats de la campagne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07 – 14 </a:t>
                      </a:r>
                      <a:r>
                        <a:rPr lang="fr-FR" sz="2200" b="1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Oct</a:t>
                      </a:r>
                      <a:r>
                        <a:rPr lang="fr-FR" sz="2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 2011</a:t>
                      </a:r>
                      <a:endParaRPr lang="fr-FR" sz="2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E3BE-4F3A-4FA3-AFAF-D1DB16D9D63A}" type="datetime1">
              <a:rPr lang="fr-FR" smtClean="0"/>
              <a:pPr/>
              <a:t>27/12/2011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6AEA-27E2-486E-90D8-05C7ECE5AE94}" type="slidenum">
              <a:rPr lang="fr-FR" smtClean="0"/>
              <a:pPr/>
              <a:t>22</a:t>
            </a:fld>
            <a:endParaRPr lang="fr-F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Budget et répartition coûts</a:t>
            </a:r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</p:nvPr>
        </p:nvGraphicFramePr>
        <p:xfrm>
          <a:off x="285720" y="928670"/>
          <a:ext cx="8572560" cy="571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3743"/>
                <a:gridCol w="1570893"/>
                <a:gridCol w="1421284"/>
                <a:gridCol w="1496089"/>
                <a:gridCol w="1690551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solidFill>
                            <a:srgbClr val="C00000"/>
                          </a:solidFill>
                        </a:rPr>
                        <a:t>Rubrique</a:t>
                      </a:r>
                      <a:endParaRPr lang="fr-FR" sz="20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solidFill>
                            <a:srgbClr val="C00000"/>
                          </a:solidFill>
                        </a:rPr>
                        <a:t>Budget (</a:t>
                      </a:r>
                      <a:r>
                        <a:rPr lang="fr-FR" sz="2000" baseline="0" dirty="0" smtClean="0">
                          <a:solidFill>
                            <a:srgbClr val="C00000"/>
                          </a:solidFill>
                        </a:rPr>
                        <a:t>CFA)</a:t>
                      </a:r>
                      <a:endParaRPr lang="fr-FR" sz="20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solidFill>
                            <a:srgbClr val="C00000"/>
                          </a:solidFill>
                        </a:rPr>
                        <a:t>Source Financement</a:t>
                      </a:r>
                      <a:endParaRPr lang="fr-FR" sz="20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solidFill>
                            <a:srgbClr val="C00000"/>
                          </a:solidFill>
                        </a:rPr>
                        <a:t>% Financement assuré</a:t>
                      </a:r>
                      <a:endParaRPr lang="fr-FR" sz="20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solidFill>
                            <a:schemeClr val="tx1"/>
                          </a:solidFill>
                        </a:rPr>
                        <a:t>Vaccin, Seringues et Boîte de sécurité</a:t>
                      </a:r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solidFill>
                            <a:schemeClr val="tx1"/>
                          </a:solidFill>
                        </a:rPr>
                        <a:t>229</a:t>
                      </a:r>
                      <a:r>
                        <a:rPr lang="fr-FR" sz="20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2000" dirty="0" smtClean="0">
                          <a:solidFill>
                            <a:schemeClr val="tx1"/>
                          </a:solidFill>
                        </a:rPr>
                        <a:t>965 540</a:t>
                      </a:r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solidFill>
                            <a:schemeClr val="tx1"/>
                          </a:solidFill>
                        </a:rPr>
                        <a:t>UNICEF</a:t>
                      </a:r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solidFill>
                            <a:schemeClr val="tx1"/>
                          </a:solidFill>
                        </a:rPr>
                        <a:t>100%</a:t>
                      </a:r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solidFill>
                            <a:schemeClr val="tx1"/>
                          </a:solidFill>
                        </a:rPr>
                        <a:t>Micro planification</a:t>
                      </a:r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solidFill>
                            <a:schemeClr val="tx1"/>
                          </a:solidFill>
                        </a:rPr>
                        <a:t>27 000 </a:t>
                      </a:r>
                      <a:r>
                        <a:rPr lang="fr-FR" sz="2000" dirty="0" err="1" smtClean="0">
                          <a:solidFill>
                            <a:schemeClr val="tx1"/>
                          </a:solidFill>
                        </a:rPr>
                        <a:t>000</a:t>
                      </a:r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solidFill>
                            <a:schemeClr val="tx1"/>
                          </a:solidFill>
                        </a:rPr>
                        <a:t>UNICEF: </a:t>
                      </a:r>
                    </a:p>
                    <a:p>
                      <a:r>
                        <a:rPr lang="fr-FR" sz="200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r>
                        <a:rPr lang="fr-FR" sz="20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2000" dirty="0" smtClean="0">
                          <a:solidFill>
                            <a:schemeClr val="tx1"/>
                          </a:solidFill>
                        </a:rPr>
                        <a:t>755 420</a:t>
                      </a:r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solidFill>
                            <a:schemeClr val="tx1"/>
                          </a:solidFill>
                        </a:rPr>
                        <a:t>OMS: </a:t>
                      </a:r>
                    </a:p>
                    <a:p>
                      <a:r>
                        <a:rPr lang="fr-FR" sz="200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r>
                        <a:rPr lang="fr-FR" sz="20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2000" dirty="0" smtClean="0">
                          <a:solidFill>
                            <a:schemeClr val="tx1"/>
                          </a:solidFill>
                        </a:rPr>
                        <a:t>244 580</a:t>
                      </a:r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solidFill>
                            <a:schemeClr val="tx1"/>
                          </a:solidFill>
                        </a:rPr>
                        <a:t>100%</a:t>
                      </a:r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fr-FR" sz="2000" b="0" i="0" u="none" strike="noStrike" dirty="0" smtClean="0">
                          <a:latin typeface="+mn-lt"/>
                        </a:rPr>
                        <a:t> </a:t>
                      </a:r>
                      <a:r>
                        <a:rPr lang="fr-FR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Transport vaccinateurs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2000" b="0" i="0" u="none" strike="noStrike" baseline="0" dirty="0" smtClean="0">
                          <a:latin typeface="+mn-lt"/>
                        </a:rPr>
                        <a:t> </a:t>
                      </a:r>
                      <a:r>
                        <a:rPr lang="fr-FR" sz="2000" b="0" i="0" u="none" strike="noStrike" dirty="0" smtClean="0">
                          <a:latin typeface="+mn-lt"/>
                        </a:rPr>
                        <a:t>23 </a:t>
                      </a:r>
                      <a:r>
                        <a:rPr lang="fr-FR" sz="2000" b="0" i="0" u="none" strike="noStrike" dirty="0">
                          <a:latin typeface="+mn-lt"/>
                        </a:rPr>
                        <a:t>744 157   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solidFill>
                            <a:schemeClr val="tx1"/>
                          </a:solidFill>
                        </a:rPr>
                        <a:t>OMS</a:t>
                      </a:r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fr-FR" sz="2000" b="0" i="0" u="none" strike="noStrike" dirty="0" smtClean="0">
                          <a:latin typeface="+mn-lt"/>
                        </a:rPr>
                        <a:t> Transport </a:t>
                      </a:r>
                      <a:r>
                        <a:rPr lang="fr-FR" sz="2000" b="0" i="0" u="none" strike="noStrike" dirty="0">
                          <a:latin typeface="+mn-lt"/>
                        </a:rPr>
                        <a:t>superviseurs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2000" b="0" i="0" u="none" strike="noStrike" dirty="0">
                          <a:latin typeface="+mn-lt"/>
                        </a:rPr>
                        <a:t> </a:t>
                      </a:r>
                      <a:r>
                        <a:rPr lang="fr-FR" sz="2000" b="0" i="0" u="none" strike="noStrike" dirty="0" smtClean="0">
                          <a:latin typeface="+mn-lt"/>
                        </a:rPr>
                        <a:t>10 </a:t>
                      </a:r>
                      <a:r>
                        <a:rPr lang="fr-FR" sz="2000" b="0" i="0" u="none" strike="noStrike" dirty="0">
                          <a:latin typeface="+mn-lt"/>
                        </a:rPr>
                        <a:t>660 860   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solidFill>
                            <a:schemeClr val="tx1"/>
                          </a:solidFill>
                        </a:rPr>
                        <a:t>BN: </a:t>
                      </a:r>
                    </a:p>
                    <a:p>
                      <a:r>
                        <a:rPr lang="fr-FR" sz="2000" dirty="0" smtClean="0">
                          <a:solidFill>
                            <a:schemeClr val="tx1"/>
                          </a:solidFill>
                        </a:rPr>
                        <a:t>8 187 516</a:t>
                      </a:r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2000" b="0" i="0" u="none" strike="noStrike" dirty="0" smtClean="0">
                          <a:latin typeface="+mn-lt"/>
                        </a:rPr>
                        <a:t> OMS: </a:t>
                      </a:r>
                    </a:p>
                    <a:p>
                      <a:pPr algn="l" fontAlgn="ctr"/>
                      <a:r>
                        <a:rPr lang="fr-FR" sz="2000" b="0" i="0" u="none" strike="noStrike" dirty="0" smtClean="0">
                          <a:latin typeface="+mn-lt"/>
                        </a:rPr>
                        <a:t> 2 </a:t>
                      </a:r>
                      <a:r>
                        <a:rPr lang="fr-FR" sz="2000" b="0" i="0" u="none" strike="noStrike" dirty="0">
                          <a:latin typeface="+mn-lt"/>
                        </a:rPr>
                        <a:t>473 344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solidFill>
                            <a:schemeClr val="tx1"/>
                          </a:solidFill>
                        </a:rPr>
                        <a:t>100%</a:t>
                      </a:r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fr-FR" sz="2000" b="0" i="0" u="none" strike="noStrike" dirty="0">
                          <a:latin typeface="+mn-lt"/>
                        </a:rPr>
                        <a:t>Incinération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2000" b="0" i="0" u="none" strike="noStrike" dirty="0">
                          <a:latin typeface="+mn-lt"/>
                        </a:rPr>
                        <a:t>  </a:t>
                      </a:r>
                      <a:r>
                        <a:rPr lang="fr-FR" sz="2000" b="0" i="0" u="none" strike="noStrike" dirty="0" smtClean="0">
                          <a:latin typeface="+mn-lt"/>
                        </a:rPr>
                        <a:t>4</a:t>
                      </a:r>
                      <a:r>
                        <a:rPr lang="fr-FR" sz="2000" b="0" i="0" u="none" strike="noStrike" baseline="0" dirty="0" smtClean="0">
                          <a:latin typeface="+mn-lt"/>
                        </a:rPr>
                        <a:t> </a:t>
                      </a:r>
                      <a:r>
                        <a:rPr lang="fr-FR" sz="2000" b="0" i="0" u="none" strike="noStrike" dirty="0" smtClean="0">
                          <a:latin typeface="+mn-lt"/>
                        </a:rPr>
                        <a:t>502 </a:t>
                      </a:r>
                      <a:r>
                        <a:rPr lang="fr-FR" sz="2000" b="0" i="0" u="none" strike="noStrike" dirty="0">
                          <a:latin typeface="+mn-lt"/>
                        </a:rPr>
                        <a:t>188   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solidFill>
                            <a:schemeClr val="tx1"/>
                          </a:solidFill>
                        </a:rPr>
                        <a:t>OMS</a:t>
                      </a:r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solidFill>
                            <a:schemeClr val="tx1"/>
                          </a:solidFill>
                        </a:rPr>
                        <a:t>100%</a:t>
                      </a:r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fr-FR" sz="2000" b="0" i="0" u="none" strike="noStrike" dirty="0">
                          <a:latin typeface="+mn-lt"/>
                        </a:rPr>
                        <a:t>Formation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2000" b="0" i="0" u="none" strike="noStrike" dirty="0">
                          <a:latin typeface="+mn-lt"/>
                        </a:rPr>
                        <a:t>  </a:t>
                      </a:r>
                      <a:r>
                        <a:rPr lang="fr-FR" sz="2000" b="0" i="0" u="none" strike="noStrike" dirty="0" smtClean="0">
                          <a:latin typeface="+mn-lt"/>
                        </a:rPr>
                        <a:t>19 </a:t>
                      </a:r>
                      <a:r>
                        <a:rPr lang="fr-FR" sz="2000" b="0" i="0" u="none" strike="noStrike" dirty="0">
                          <a:latin typeface="+mn-lt"/>
                        </a:rPr>
                        <a:t>334 940   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solidFill>
                            <a:schemeClr val="tx1"/>
                          </a:solidFill>
                        </a:rPr>
                        <a:t>OMS</a:t>
                      </a:r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solidFill>
                            <a:schemeClr val="tx1"/>
                          </a:solidFill>
                        </a:rPr>
                        <a:t>100%</a:t>
                      </a:r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fr-FR" sz="2000" b="0" i="0" u="none" strike="noStrike" dirty="0">
                          <a:latin typeface="+mn-lt"/>
                        </a:rPr>
                        <a:t>Vaccinateurs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2000" b="0" i="0" u="none" strike="noStrike" dirty="0">
                          <a:latin typeface="+mn-lt"/>
                        </a:rPr>
                        <a:t>  133 140 000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solidFill>
                            <a:schemeClr val="tx1"/>
                          </a:solidFill>
                        </a:rPr>
                        <a:t>BN: </a:t>
                      </a:r>
                    </a:p>
                    <a:p>
                      <a:r>
                        <a:rPr lang="fr-FR" sz="1800" dirty="0" smtClean="0">
                          <a:solidFill>
                            <a:schemeClr val="tx1"/>
                          </a:solidFill>
                        </a:rPr>
                        <a:t>130 263 000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solidFill>
                            <a:schemeClr val="tx1"/>
                          </a:solidFill>
                        </a:rPr>
                        <a:t>CR: </a:t>
                      </a:r>
                    </a:p>
                    <a:p>
                      <a:r>
                        <a:rPr lang="fr-FR" sz="2000" dirty="0" smtClean="0">
                          <a:solidFill>
                            <a:schemeClr val="tx1"/>
                          </a:solidFill>
                        </a:rPr>
                        <a:t>2 877 000</a:t>
                      </a:r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fr-FR" sz="2000" b="0" i="0" u="none" strike="noStrike" dirty="0">
                          <a:latin typeface="+mn-lt"/>
                        </a:rPr>
                        <a:t>Superviseurs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2000" b="0" i="0" u="none" strike="noStrike" dirty="0" smtClean="0">
                          <a:latin typeface="+mn-lt"/>
                        </a:rPr>
                        <a:t>44 </a:t>
                      </a:r>
                      <a:r>
                        <a:rPr lang="fr-FR" sz="2000" b="0" i="0" u="none" strike="noStrike" dirty="0">
                          <a:latin typeface="+mn-lt"/>
                        </a:rPr>
                        <a:t>380 000   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solidFill>
                            <a:schemeClr val="tx1"/>
                          </a:solidFill>
                        </a:rPr>
                        <a:t>BN</a:t>
                      </a:r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solidFill>
                            <a:schemeClr val="tx1"/>
                          </a:solidFill>
                        </a:rPr>
                        <a:t>100%</a:t>
                      </a:r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E3BE-4F3A-4FA3-AFAF-D1DB16D9D63A}" type="datetime1">
              <a:rPr lang="fr-FR" smtClean="0"/>
              <a:pPr/>
              <a:t>27/12/2011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6AEA-27E2-486E-90D8-05C7ECE5AE94}" type="slidenum">
              <a:rPr lang="fr-FR" smtClean="0"/>
              <a:pPr/>
              <a:t>23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868346"/>
          </a:xfrm>
        </p:spPr>
        <p:txBody>
          <a:bodyPr/>
          <a:lstStyle/>
          <a:p>
            <a:r>
              <a:rPr lang="fr-FR" dirty="0" smtClean="0"/>
              <a:t>Budget et répartition coûts (2)</a:t>
            </a:r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</p:nvPr>
        </p:nvGraphicFramePr>
        <p:xfrm>
          <a:off x="285720" y="1369392"/>
          <a:ext cx="8643998" cy="48456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7454"/>
                <a:gridCol w="1468150"/>
                <a:gridCol w="1622922"/>
                <a:gridCol w="1425224"/>
                <a:gridCol w="1770248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solidFill>
                            <a:srgbClr val="C00000"/>
                          </a:solidFill>
                        </a:rPr>
                        <a:t>Rubrique</a:t>
                      </a:r>
                      <a:endParaRPr lang="fr-FR" sz="20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solidFill>
                            <a:srgbClr val="C00000"/>
                          </a:solidFill>
                        </a:rPr>
                        <a:t>Budget (</a:t>
                      </a:r>
                      <a:r>
                        <a:rPr lang="fr-FR" sz="2000" baseline="0" dirty="0" smtClean="0">
                          <a:solidFill>
                            <a:srgbClr val="C00000"/>
                          </a:solidFill>
                        </a:rPr>
                        <a:t>CFA)</a:t>
                      </a:r>
                      <a:endParaRPr lang="fr-FR" sz="20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solidFill>
                            <a:srgbClr val="C00000"/>
                          </a:solidFill>
                        </a:rPr>
                        <a:t>Source Financement</a:t>
                      </a:r>
                      <a:endParaRPr lang="fr-FR" sz="20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solidFill>
                            <a:srgbClr val="C00000"/>
                          </a:solidFill>
                        </a:rPr>
                        <a:t>% Financement assuré</a:t>
                      </a:r>
                      <a:endParaRPr lang="fr-FR" sz="20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fr-FR" sz="2000" b="0" i="0" u="none" strike="noStrike" dirty="0">
                          <a:latin typeface="+mn-lt"/>
                        </a:rPr>
                        <a:t>Mobilisation sociale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2000" b="0" i="0" u="none" strike="noStrike" dirty="0" smtClean="0">
                          <a:latin typeface="+mn-lt"/>
                        </a:rPr>
                        <a:t>26 </a:t>
                      </a:r>
                      <a:r>
                        <a:rPr lang="fr-FR" sz="2000" b="0" i="0" u="none" strike="noStrike" dirty="0">
                          <a:latin typeface="+mn-lt"/>
                        </a:rPr>
                        <a:t>064 000   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solidFill>
                            <a:schemeClr val="tx1"/>
                          </a:solidFill>
                        </a:rPr>
                        <a:t>UNICEF</a:t>
                      </a:r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solidFill>
                            <a:schemeClr val="tx1"/>
                          </a:solidFill>
                        </a:rPr>
                        <a:t>100%</a:t>
                      </a:r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fr-FR" sz="2000" b="0" i="0" u="none" strike="noStrike" dirty="0">
                          <a:latin typeface="+mn-lt"/>
                        </a:rPr>
                        <a:t>Supports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2000" b="0" i="0" u="none" strike="noStrike" dirty="0" smtClean="0">
                          <a:latin typeface="+mn-lt"/>
                        </a:rPr>
                        <a:t>12 </a:t>
                      </a:r>
                      <a:r>
                        <a:rPr lang="fr-FR" sz="2000" b="0" i="0" u="none" strike="noStrike" dirty="0">
                          <a:latin typeface="+mn-lt"/>
                        </a:rPr>
                        <a:t>712 600   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b="0" i="0" u="none" strike="noStrike" dirty="0">
                          <a:latin typeface="+mn-lt"/>
                        </a:rPr>
                        <a:t>    </a:t>
                      </a:r>
                      <a:r>
                        <a:rPr lang="fr-FR" sz="2000" b="0" i="0" u="none" strike="noStrike" dirty="0" smtClean="0">
                          <a:latin typeface="+mn-lt"/>
                        </a:rPr>
                        <a:t>OMS:</a:t>
                      </a:r>
                    </a:p>
                    <a:p>
                      <a:pPr algn="ctr" fontAlgn="ctr"/>
                      <a:r>
                        <a:rPr lang="fr-FR" sz="2000" b="0" i="0" u="none" strike="noStrike" dirty="0" smtClean="0">
                          <a:latin typeface="+mn-lt"/>
                        </a:rPr>
                        <a:t>10 </a:t>
                      </a:r>
                      <a:r>
                        <a:rPr lang="fr-FR" sz="2000" b="0" i="0" u="none" strike="noStrike" dirty="0">
                          <a:latin typeface="+mn-lt"/>
                        </a:rPr>
                        <a:t>042 600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b="0" i="0" u="none" strike="noStrike" dirty="0">
                          <a:latin typeface="+mn-lt"/>
                        </a:rPr>
                        <a:t> </a:t>
                      </a:r>
                      <a:r>
                        <a:rPr lang="fr-FR" sz="2000" b="0" i="0" u="none" strike="noStrike" dirty="0" smtClean="0">
                          <a:latin typeface="+mn-lt"/>
                        </a:rPr>
                        <a:t>Eglise St</a:t>
                      </a:r>
                      <a:r>
                        <a:rPr lang="fr-FR" sz="2000" b="0" i="0" u="none" strike="noStrike" baseline="0" dirty="0" smtClean="0">
                          <a:latin typeface="+mn-lt"/>
                        </a:rPr>
                        <a:t> DJ:</a:t>
                      </a:r>
                    </a:p>
                    <a:p>
                      <a:pPr algn="ctr" fontAlgn="ctr"/>
                      <a:r>
                        <a:rPr lang="fr-FR" sz="2000" b="0" i="0" u="none" strike="noStrike" dirty="0" smtClean="0">
                          <a:latin typeface="+mn-lt"/>
                        </a:rPr>
                        <a:t> </a:t>
                      </a:r>
                      <a:r>
                        <a:rPr lang="fr-FR" sz="2000" b="0" i="0" u="none" strike="noStrike" dirty="0">
                          <a:latin typeface="+mn-lt"/>
                        </a:rPr>
                        <a:t>2 670 000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solidFill>
                            <a:schemeClr val="tx1"/>
                          </a:solidFill>
                        </a:rPr>
                        <a:t>79%</a:t>
                      </a:r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fr-FR" sz="2000" b="0" i="0" u="none" strike="noStrike" dirty="0">
                          <a:latin typeface="+mn-lt"/>
                        </a:rPr>
                        <a:t>Médicaments et consommables </a:t>
                      </a:r>
                      <a:r>
                        <a:rPr lang="fr-FR" sz="2000" b="0" i="0" u="none" strike="noStrike" dirty="0" smtClean="0">
                          <a:latin typeface="+mn-lt"/>
                        </a:rPr>
                        <a:t>méd.</a:t>
                      </a:r>
                      <a:endParaRPr lang="fr-FR" sz="2000" b="0" i="0" u="none" strike="noStrike" dirty="0">
                        <a:latin typeface="+mn-lt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2000" b="0" i="0" u="none" strike="noStrike" dirty="0" smtClean="0">
                          <a:latin typeface="+mn-lt"/>
                        </a:rPr>
                        <a:t>12 </a:t>
                      </a:r>
                      <a:r>
                        <a:rPr lang="fr-FR" sz="2000" b="0" i="0" u="none" strike="noStrike" dirty="0">
                          <a:latin typeface="+mn-lt"/>
                        </a:rPr>
                        <a:t>731 700   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solidFill>
                            <a:schemeClr val="tx1"/>
                          </a:solidFill>
                        </a:rPr>
                        <a:t>BN</a:t>
                      </a:r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fr-FR" sz="1800" b="0" i="0" u="none" strike="noStrike" dirty="0"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solidFill>
                            <a:schemeClr val="tx1"/>
                          </a:solidFill>
                        </a:rPr>
                        <a:t>100%</a:t>
                      </a:r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fr-FR" sz="2000" b="0" i="0" u="none" strike="noStrike">
                          <a:latin typeface="+mn-lt"/>
                        </a:rPr>
                        <a:t>PEC MAPI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2000" b="0" i="0" u="none" strike="noStrike" dirty="0" smtClean="0">
                          <a:latin typeface="+mn-lt"/>
                        </a:rPr>
                        <a:t>7 </a:t>
                      </a:r>
                      <a:r>
                        <a:rPr lang="fr-FR" sz="2000" b="0" i="0" u="none" strike="noStrike" dirty="0">
                          <a:latin typeface="+mn-lt"/>
                        </a:rPr>
                        <a:t>939 100   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solidFill>
                            <a:schemeClr val="tx1"/>
                          </a:solidFill>
                        </a:rPr>
                        <a:t>OMS</a:t>
                      </a:r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solidFill>
                            <a:schemeClr val="tx1"/>
                          </a:solidFill>
                        </a:rPr>
                        <a:t>100%</a:t>
                      </a:r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FR" sz="2000" b="0" i="0" u="none" strike="noStrike" dirty="0" smtClean="0">
                          <a:latin typeface="+mn-lt"/>
                        </a:rPr>
                        <a:t>Consultants </a:t>
                      </a:r>
                      <a:r>
                        <a:rPr lang="fr-FR" sz="2000" b="0" i="0" u="none" strike="noStrike" dirty="0">
                          <a:latin typeface="+mn-lt"/>
                        </a:rPr>
                        <a:t>nationaux 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2000" b="0" i="0" u="none" strike="noStrike" dirty="0" smtClean="0">
                          <a:latin typeface="+mn-lt"/>
                        </a:rPr>
                        <a:t>4 </a:t>
                      </a:r>
                      <a:r>
                        <a:rPr lang="fr-FR" sz="2000" b="0" i="0" u="none" strike="noStrike" dirty="0">
                          <a:latin typeface="+mn-lt"/>
                        </a:rPr>
                        <a:t>200 000   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solidFill>
                            <a:schemeClr val="tx1"/>
                          </a:solidFill>
                        </a:rPr>
                        <a:t>UNICEF</a:t>
                      </a:r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fr-FR" sz="2000" b="0" i="0" u="none" strike="noStrike" dirty="0">
                          <a:latin typeface="+mn-lt"/>
                        </a:rPr>
                        <a:t>Evaluation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2000" b="0" i="0" u="none" strike="noStrike" dirty="0" smtClean="0">
                          <a:latin typeface="+mn-lt"/>
                        </a:rPr>
                        <a:t>15 </a:t>
                      </a:r>
                      <a:r>
                        <a:rPr lang="fr-FR" sz="2000" b="0" i="0" u="none" strike="noStrike" dirty="0">
                          <a:latin typeface="+mn-lt"/>
                        </a:rPr>
                        <a:t>000 </a:t>
                      </a:r>
                      <a:r>
                        <a:rPr lang="fr-FR" sz="2000" b="0" i="0" u="none" strike="noStrike" dirty="0" err="1">
                          <a:latin typeface="+mn-lt"/>
                        </a:rPr>
                        <a:t>000</a:t>
                      </a:r>
                      <a:r>
                        <a:rPr lang="fr-FR" sz="2000" b="0" i="0" u="none" strike="noStrike" dirty="0">
                          <a:latin typeface="+mn-lt"/>
                        </a:rPr>
                        <a:t>   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solidFill>
                            <a:schemeClr val="tx1"/>
                          </a:solidFill>
                        </a:rPr>
                        <a:t>UNICEF</a:t>
                      </a:r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fr-FR" sz="2000" b="0" i="0" u="none" strike="noStrike">
                          <a:latin typeface="+mn-lt"/>
                        </a:rPr>
                        <a:t>Autres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2000" b="0" i="0" u="none" strike="noStrike" dirty="0" smtClean="0">
                          <a:latin typeface="+mn-lt"/>
                        </a:rPr>
                        <a:t>3 </a:t>
                      </a:r>
                      <a:r>
                        <a:rPr lang="fr-FR" sz="2000" b="0" i="0" u="none" strike="noStrike" dirty="0">
                          <a:latin typeface="+mn-lt"/>
                        </a:rPr>
                        <a:t>209 500   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b="0" i="0" u="none" strike="noStrike" dirty="0" smtClean="0">
                          <a:latin typeface="+mn-lt"/>
                        </a:rPr>
                        <a:t>     BN: </a:t>
                      </a:r>
                    </a:p>
                    <a:p>
                      <a:pPr algn="ctr" fontAlgn="ctr"/>
                      <a:r>
                        <a:rPr lang="fr-FR" sz="2000" b="0" i="0" u="none" strike="noStrike" dirty="0" smtClean="0">
                          <a:latin typeface="+mn-lt"/>
                        </a:rPr>
                        <a:t>3 150 000   </a:t>
                      </a:r>
                      <a:endParaRPr lang="fr-FR" sz="2000" b="0" i="0" u="none" strike="noStrike" dirty="0"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b="0" i="0" u="none" strike="noStrike" dirty="0" smtClean="0">
                          <a:latin typeface="+mn-lt"/>
                        </a:rPr>
                        <a:t>UNICEF: </a:t>
                      </a:r>
                    </a:p>
                    <a:p>
                      <a:pPr algn="ctr" fontAlgn="ctr"/>
                      <a:r>
                        <a:rPr lang="fr-FR" sz="2000" b="0" i="0" u="none" strike="noStrike" dirty="0" smtClean="0">
                          <a:latin typeface="+mn-lt"/>
                        </a:rPr>
                        <a:t>59 </a:t>
                      </a:r>
                      <a:r>
                        <a:rPr lang="fr-FR" sz="2000" b="0" i="0" u="none" strike="noStrike" dirty="0">
                          <a:latin typeface="+mn-lt"/>
                        </a:rPr>
                        <a:t>500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E3BE-4F3A-4FA3-AFAF-D1DB16D9D63A}" type="datetime1">
              <a:rPr lang="fr-FR" smtClean="0"/>
              <a:pPr/>
              <a:t>27/12/2011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6AEA-27E2-486E-90D8-05C7ECE5AE94}" type="slidenum">
              <a:rPr lang="fr-FR" smtClean="0"/>
              <a:pPr/>
              <a:t>24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Budget et répartition coûts (3)</a:t>
            </a:r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0354"/>
                <a:gridCol w="2857520"/>
                <a:gridCol w="2471726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2800" dirty="0" smtClean="0">
                          <a:solidFill>
                            <a:srgbClr val="C00000"/>
                          </a:solidFill>
                          <a:latin typeface="+mn-lt"/>
                        </a:rPr>
                        <a:t>Source de Financement</a:t>
                      </a:r>
                      <a:endParaRPr lang="fr-FR" sz="28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dirty="0" smtClean="0">
                          <a:solidFill>
                            <a:srgbClr val="C00000"/>
                          </a:solidFill>
                          <a:latin typeface="+mn-lt"/>
                        </a:rPr>
                        <a:t>Sous total coûts opérationnels</a:t>
                      </a:r>
                      <a:endParaRPr lang="fr-FR" sz="28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800" dirty="0" smtClean="0">
                          <a:solidFill>
                            <a:srgbClr val="C00000"/>
                          </a:solidFill>
                          <a:latin typeface="+mn-lt"/>
                        </a:rPr>
                        <a:t>Grand total</a:t>
                      </a:r>
                      <a:endParaRPr lang="fr-FR" sz="28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 smtClean="0">
                          <a:solidFill>
                            <a:schemeClr val="tx1"/>
                          </a:solidFill>
                          <a:latin typeface="+mn-lt"/>
                        </a:rPr>
                        <a:t>Budget national</a:t>
                      </a:r>
                      <a:endParaRPr lang="fr-FR" sz="2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800" b="0" i="0" u="none" strike="noStrike" dirty="0" smtClean="0">
                          <a:latin typeface="+mn-lt"/>
                        </a:rPr>
                        <a:t>198  712  </a:t>
                      </a:r>
                      <a:r>
                        <a:rPr lang="fr-FR" sz="2800" b="0" i="0" u="none" strike="noStrike" dirty="0">
                          <a:latin typeface="+mn-lt"/>
                        </a:rPr>
                        <a:t>216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800" b="0" i="0" u="none" strike="noStrike" dirty="0" smtClean="0">
                          <a:latin typeface="+mn-lt"/>
                        </a:rPr>
                        <a:t>198 </a:t>
                      </a:r>
                      <a:r>
                        <a:rPr lang="fr-FR" sz="2800" b="0" i="0" u="none" strike="noStrike" dirty="0">
                          <a:latin typeface="+mn-lt"/>
                        </a:rPr>
                        <a:t>712 216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 smtClean="0">
                          <a:solidFill>
                            <a:schemeClr val="tx1"/>
                          </a:solidFill>
                          <a:latin typeface="+mn-lt"/>
                        </a:rPr>
                        <a:t>UNICEF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800" b="0" i="0" u="none" strike="noStrike" dirty="0" smtClean="0">
                          <a:latin typeface="+mn-lt"/>
                        </a:rPr>
                        <a:t>59  078 </a:t>
                      </a:r>
                      <a:r>
                        <a:rPr lang="fr-FR" sz="2800" b="0" i="0" u="none" strike="noStrike" dirty="0">
                          <a:latin typeface="+mn-lt"/>
                        </a:rPr>
                        <a:t>920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800" b="0" i="0" u="none" strike="noStrike" dirty="0" smtClean="0">
                          <a:latin typeface="+mn-lt"/>
                        </a:rPr>
                        <a:t>289 </a:t>
                      </a:r>
                      <a:r>
                        <a:rPr lang="fr-FR" sz="2800" b="0" i="0" u="none" strike="noStrike" dirty="0">
                          <a:latin typeface="+mn-lt"/>
                        </a:rPr>
                        <a:t>044 460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 smtClean="0">
                          <a:solidFill>
                            <a:schemeClr val="tx1"/>
                          </a:solidFill>
                          <a:latin typeface="+mn-lt"/>
                        </a:rPr>
                        <a:t>OMS</a:t>
                      </a:r>
                      <a:endParaRPr lang="fr-FR" sz="2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800" b="0" i="0" u="none" strike="noStrike" dirty="0" smtClean="0">
                          <a:latin typeface="+mn-lt"/>
                        </a:rPr>
                        <a:t>81 </a:t>
                      </a:r>
                      <a:r>
                        <a:rPr lang="fr-FR" sz="2800" b="0" i="0" u="none" strike="noStrike" dirty="0">
                          <a:latin typeface="+mn-lt"/>
                        </a:rPr>
                        <a:t>280 909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800" b="0" i="0" u="none" strike="noStrike" dirty="0" smtClean="0">
                          <a:latin typeface="+mn-lt"/>
                        </a:rPr>
                        <a:t>81 </a:t>
                      </a:r>
                      <a:r>
                        <a:rPr lang="fr-FR" sz="2800" b="0" i="0" u="none" strike="noStrike" dirty="0">
                          <a:latin typeface="+mn-lt"/>
                        </a:rPr>
                        <a:t>280 909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smtClean="0">
                          <a:solidFill>
                            <a:schemeClr val="tx1"/>
                          </a:solidFill>
                          <a:latin typeface="+mn-lt"/>
                        </a:rPr>
                        <a:t>Eglise de JC des St des Derniers jours</a:t>
                      </a:r>
                      <a:endParaRPr lang="fr-FR" sz="2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800" b="0" i="0" u="none" strike="noStrike" dirty="0" smtClean="0">
                          <a:latin typeface="+mn-lt"/>
                        </a:rPr>
                        <a:t>2 </a:t>
                      </a:r>
                      <a:r>
                        <a:rPr lang="fr-FR" sz="2800" b="0" i="0" u="none" strike="noStrike" dirty="0">
                          <a:latin typeface="+mn-lt"/>
                        </a:rPr>
                        <a:t>670 000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800" b="0" i="0" u="none" strike="noStrike" dirty="0" smtClean="0">
                          <a:latin typeface="+mn-lt"/>
                        </a:rPr>
                        <a:t>2 </a:t>
                      </a:r>
                      <a:r>
                        <a:rPr lang="fr-FR" sz="2800" b="0" i="0" u="none" strike="noStrike" dirty="0">
                          <a:latin typeface="+mn-lt"/>
                        </a:rPr>
                        <a:t>670 000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 smtClean="0">
                          <a:solidFill>
                            <a:schemeClr val="tx1"/>
                          </a:solidFill>
                          <a:latin typeface="+mn-lt"/>
                        </a:rPr>
                        <a:t>Croix Rouge</a:t>
                      </a:r>
                      <a:endParaRPr lang="fr-FR" sz="2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800" b="0" i="0" u="none" strike="noStrike" dirty="0" smtClean="0">
                          <a:latin typeface="+mn-lt"/>
                        </a:rPr>
                        <a:t>2 </a:t>
                      </a:r>
                      <a:r>
                        <a:rPr lang="fr-FR" sz="2800" b="0" i="0" u="none" strike="noStrike" dirty="0">
                          <a:latin typeface="+mn-lt"/>
                        </a:rPr>
                        <a:t>877 000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800" b="0" i="0" u="none" strike="noStrike" dirty="0" smtClean="0">
                          <a:latin typeface="+mn-lt"/>
                        </a:rPr>
                        <a:t>2 </a:t>
                      </a:r>
                      <a:r>
                        <a:rPr lang="fr-FR" sz="2800" b="0" i="0" u="none" strike="noStrike" dirty="0">
                          <a:latin typeface="+mn-lt"/>
                        </a:rPr>
                        <a:t>877 000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b="1" dirty="0" smtClean="0">
                          <a:solidFill>
                            <a:srgbClr val="0070C0"/>
                          </a:solidFill>
                          <a:latin typeface="+mn-lt"/>
                        </a:rPr>
                        <a:t>TOTAL</a:t>
                      </a:r>
                      <a:endParaRPr lang="fr-FR" sz="2800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800" b="1" i="0" u="none" strike="noStrike" dirty="0">
                          <a:solidFill>
                            <a:srgbClr val="0070C0"/>
                          </a:solidFill>
                          <a:latin typeface="+mn-lt"/>
                        </a:rPr>
                        <a:t>  344 619 045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800" b="1" i="0" u="none" strike="noStrike" dirty="0" smtClean="0">
                          <a:solidFill>
                            <a:srgbClr val="0070C0"/>
                          </a:solidFill>
                          <a:latin typeface="+mn-lt"/>
                        </a:rPr>
                        <a:t>574 </a:t>
                      </a:r>
                      <a:r>
                        <a:rPr lang="fr-FR" sz="2800" b="1" i="0" u="none" strike="noStrike" dirty="0">
                          <a:solidFill>
                            <a:srgbClr val="0070C0"/>
                          </a:solidFill>
                          <a:latin typeface="+mn-lt"/>
                        </a:rPr>
                        <a:t>584 585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E3BE-4F3A-4FA3-AFAF-D1DB16D9D63A}" type="datetime1">
              <a:rPr lang="fr-FR" smtClean="0"/>
              <a:pPr/>
              <a:t>27/12/2011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6AEA-27E2-486E-90D8-05C7ECE5AE94}" type="slidenum">
              <a:rPr lang="fr-FR" smtClean="0"/>
              <a:pPr/>
              <a:t>25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71439"/>
            <a:ext cx="8572528" cy="1000107"/>
          </a:xfrm>
          <a:solidFill>
            <a:schemeClr val="bg1"/>
          </a:solidFill>
          <a:ln/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fr-FR" sz="4000" dirty="0" smtClean="0">
                <a:latin typeface="Times New Roman" pitchFamily="18" charset="0"/>
                <a:cs typeface="Times New Roman" pitchFamily="18" charset="0"/>
              </a:rPr>
              <a:t>Conclusion</a:t>
            </a:r>
            <a:endParaRPr lang="fr-FR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1142984"/>
            <a:ext cx="8572560" cy="5286412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Lutte accélérée contre la rougeole entrepris depuis 2001 au Bénin avec l’appui des partenaires;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fr-FR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Limites des campagnes de vaccination de masse par endroits (faibles couvertures) ;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Réduction sensible des cas, 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mais surtout des décès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fr-FR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Résurgence cyclique des cas confirmés avec des foyers épidémiques par endroits ;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Nécessité d’améliorer la qualité des campagnes prochaines pour de meilleurs résultats.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54782-3411-42D8-B580-DABC8F912183}" type="datetime1">
              <a:rPr lang="fr-FR" smtClean="0"/>
              <a:pPr/>
              <a:t>27/12/2011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6AEA-27E2-486E-90D8-05C7ECE5AE94}" type="slidenum">
              <a:rPr lang="fr-FR" smtClean="0"/>
              <a:pPr/>
              <a:t>26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651</TotalTime>
  <Words>1881</Words>
  <Application>Microsoft Office PowerPoint</Application>
  <PresentationFormat>Affichage à l'écran (4:3)</PresentationFormat>
  <Paragraphs>375</Paragraphs>
  <Slides>26</Slides>
  <Notes>5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26</vt:i4>
      </vt:variant>
    </vt:vector>
  </HeadingPairs>
  <TitlesOfParts>
    <vt:vector size="29" baseType="lpstr">
      <vt:lpstr>Thème Office</vt:lpstr>
      <vt:lpstr>Graphique</vt:lpstr>
      <vt:lpstr>Worksheet</vt:lpstr>
      <vt:lpstr>CAMPAGNE DE VACCINATION CONTRE LA ROUGEOLE AU BENIN EDITION 2011</vt:lpstr>
      <vt:lpstr>Plan de présentation</vt:lpstr>
      <vt:lpstr>Introduction</vt:lpstr>
      <vt:lpstr>Contexte et justification Ampleur de la maladie</vt:lpstr>
      <vt:lpstr>1.6 million de décès chez les enfants causés par des maladies évitables par la vaccination, 2000 </vt:lpstr>
      <vt:lpstr>Contexte et justification (3)</vt:lpstr>
      <vt:lpstr>Contexte et justification (4)</vt:lpstr>
      <vt:lpstr>Objectifs Plan stratégique  mondial OMS/UNICEF 2001-2005</vt:lpstr>
      <vt:lpstr>Activités de campagne de masse au Bénin</vt:lpstr>
      <vt:lpstr>Activités de campagne de masse au Bénin: Stratégies utilisées</vt:lpstr>
      <vt:lpstr>Leçons apprises des campagnes  de masse au Bénin</vt:lpstr>
      <vt:lpstr>CAR 2005: Comparaison couvertures administratives aux résultats après enquête</vt:lpstr>
      <vt:lpstr>CAR 2008: comparaison couverture administrative aux résultats après enquête CAR 2008</vt:lpstr>
      <vt:lpstr>Tendance de l’évolution des cas de rougeole au Bénin</vt:lpstr>
      <vt:lpstr>Eléments de micro planification</vt:lpstr>
      <vt:lpstr>Micro planification Chronogramme</vt:lpstr>
      <vt:lpstr>Micro planification Chronogramme (2)</vt:lpstr>
      <vt:lpstr>Micro planification Chronogramme (3)</vt:lpstr>
      <vt:lpstr>Micro planification Chronogramme (4)</vt:lpstr>
      <vt:lpstr>Micro planification Chronogramme (5)</vt:lpstr>
      <vt:lpstr>Micro planification Chronogramme (6)</vt:lpstr>
      <vt:lpstr>Micro planification Chronogramme (7)</vt:lpstr>
      <vt:lpstr>Budget et répartition coûts</vt:lpstr>
      <vt:lpstr>Budget et répartition coûts (2)</vt:lpstr>
      <vt:lpstr>Budget et répartition coûts (3)</vt:lpstr>
      <vt:lpstr>Conclusion</vt:lpstr>
    </vt:vector>
  </TitlesOfParts>
  <Company>SL/DNPEV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Campagnes rougeole au Bénin leçons apprises</dc:title>
  <dc:creator>Dr GLELE</dc:creator>
  <cp:lastModifiedBy> </cp:lastModifiedBy>
  <cp:revision>46</cp:revision>
  <dcterms:created xsi:type="dcterms:W3CDTF">2011-07-05T14:27:26Z</dcterms:created>
  <dcterms:modified xsi:type="dcterms:W3CDTF">2011-12-27T17:14:59Z</dcterms:modified>
</cp:coreProperties>
</file>